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0"/>
  </p:notesMasterIdLst>
  <p:sldIdLst>
    <p:sldId id="256" r:id="rId2"/>
    <p:sldId id="257" r:id="rId3"/>
    <p:sldId id="260" r:id="rId4"/>
    <p:sldId id="333" r:id="rId5"/>
    <p:sldId id="693" r:id="rId6"/>
    <p:sldId id="737" r:id="rId7"/>
    <p:sldId id="738" r:id="rId8"/>
    <p:sldId id="739" r:id="rId9"/>
    <p:sldId id="740" r:id="rId10"/>
    <p:sldId id="741" r:id="rId11"/>
    <p:sldId id="742" r:id="rId12"/>
    <p:sldId id="743" r:id="rId13"/>
    <p:sldId id="744" r:id="rId14"/>
    <p:sldId id="745" r:id="rId15"/>
    <p:sldId id="746" r:id="rId16"/>
    <p:sldId id="747" r:id="rId17"/>
    <p:sldId id="748" r:id="rId18"/>
    <p:sldId id="749" r:id="rId19"/>
    <p:sldId id="750" r:id="rId20"/>
    <p:sldId id="751" r:id="rId21"/>
    <p:sldId id="752" r:id="rId22"/>
    <p:sldId id="753" r:id="rId23"/>
    <p:sldId id="754" r:id="rId24"/>
    <p:sldId id="756" r:id="rId25"/>
    <p:sldId id="661" r:id="rId26"/>
    <p:sldId id="757" r:id="rId27"/>
    <p:sldId id="758" r:id="rId28"/>
    <p:sldId id="759" r:id="rId29"/>
    <p:sldId id="760" r:id="rId30"/>
    <p:sldId id="761" r:id="rId31"/>
    <p:sldId id="762" r:id="rId32"/>
    <p:sldId id="764" r:id="rId33"/>
    <p:sldId id="765" r:id="rId34"/>
    <p:sldId id="682" r:id="rId35"/>
    <p:sldId id="767" r:id="rId36"/>
    <p:sldId id="684" r:id="rId37"/>
    <p:sldId id="685" r:id="rId38"/>
    <p:sldId id="686" r:id="rId39"/>
    <p:sldId id="778" r:id="rId40"/>
    <p:sldId id="688" r:id="rId41"/>
    <p:sldId id="689" r:id="rId42"/>
    <p:sldId id="774" r:id="rId43"/>
    <p:sldId id="775" r:id="rId44"/>
    <p:sldId id="776" r:id="rId45"/>
    <p:sldId id="777" r:id="rId46"/>
    <p:sldId id="480" r:id="rId47"/>
    <p:sldId id="736" r:id="rId48"/>
    <p:sldId id="692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C327E6CB-A8BA-42B7-B8D2-2958C3DF1C41}"/>
    <pc:docChg chg="modSld">
      <pc:chgData name="Wittman, Barry" userId="bff186cd-6ce8-41ba-8e8c-e85cdef216de" providerId="ADAL" clId="{C327E6CB-A8BA-42B7-B8D2-2958C3DF1C41}" dt="2025-12-02T21:49:20.546" v="14" actId="20577"/>
      <pc:docMkLst>
        <pc:docMk/>
      </pc:docMkLst>
      <pc:sldChg chg="modSp">
        <pc:chgData name="Wittman, Barry" userId="bff186cd-6ce8-41ba-8e8c-e85cdef216de" providerId="ADAL" clId="{C327E6CB-A8BA-42B7-B8D2-2958C3DF1C41}" dt="2025-12-02T21:48:48.107" v="10" actId="20577"/>
        <pc:sldMkLst>
          <pc:docMk/>
          <pc:sldMk cId="0" sldId="256"/>
        </pc:sldMkLst>
        <pc:spChg chg="mod">
          <ac:chgData name="Wittman, Barry" userId="bff186cd-6ce8-41ba-8e8c-e85cdef216de" providerId="ADAL" clId="{C327E6CB-A8BA-42B7-B8D2-2958C3DF1C41}" dt="2025-12-02T21:48:48.107" v="1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C327E6CB-A8BA-42B7-B8D2-2958C3DF1C41}" dt="2025-12-02T21:49:20.546" v="14" actId="20577"/>
        <pc:sldMkLst>
          <pc:docMk/>
          <pc:sldMk cId="3760700931" sldId="692"/>
        </pc:sldMkLst>
        <pc:spChg chg="mod">
          <ac:chgData name="Wittman, Barry" userId="bff186cd-6ce8-41ba-8e8c-e85cdef216de" providerId="ADAL" clId="{C327E6CB-A8BA-42B7-B8D2-2958C3DF1C41}" dt="2025-12-02T21:49:20.546" v="14" actId="20577"/>
          <ac:spMkLst>
            <pc:docMk/>
            <pc:sldMk cId="3760700931" sldId="692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85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2100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16 -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Spanning Tree (MST)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two sets, </a:t>
            </a:r>
            <a:r>
              <a:rPr lang="en-US" b="1" i="1" dirty="0"/>
              <a:t>S</a:t>
            </a:r>
            <a:r>
              <a:rPr lang="en-US" dirty="0"/>
              <a:t> and </a:t>
            </a:r>
            <a:r>
              <a:rPr lang="en-US" b="1" i="1" dirty="0"/>
              <a:t>V</a:t>
            </a:r>
            <a:r>
              <a:rPr lang="en-US" dirty="0"/>
              <a:t>:</a:t>
            </a:r>
          </a:p>
          <a:p>
            <a:pPr lvl="1"/>
            <a:r>
              <a:rPr lang="en-US" b="1" i="1" dirty="0"/>
              <a:t>S</a:t>
            </a:r>
            <a:r>
              <a:rPr lang="en-US" dirty="0"/>
              <a:t> has the starting node in it</a:t>
            </a:r>
          </a:p>
          <a:p>
            <a:pPr lvl="1"/>
            <a:r>
              <a:rPr lang="en-US" b="1" i="1" dirty="0"/>
              <a:t>V</a:t>
            </a:r>
            <a:r>
              <a:rPr lang="en-US" dirty="0"/>
              <a:t> has everything else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Find the node </a:t>
            </a:r>
            <a:r>
              <a:rPr lang="en-US" b="1" i="1" dirty="0"/>
              <a:t>u</a:t>
            </a:r>
            <a:r>
              <a:rPr lang="en-US" dirty="0"/>
              <a:t> in </a:t>
            </a:r>
            <a:r>
              <a:rPr lang="en-US" b="1" i="1" dirty="0"/>
              <a:t>V</a:t>
            </a:r>
            <a:r>
              <a:rPr lang="en-US" dirty="0"/>
              <a:t> that is closest to any node in </a:t>
            </a:r>
            <a:r>
              <a:rPr lang="en-US" b="1" i="1" dirty="0"/>
              <a:t>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Put the edge to </a:t>
            </a:r>
            <a:r>
              <a:rPr lang="en-US" b="1" i="1" dirty="0"/>
              <a:t>u</a:t>
            </a:r>
            <a:r>
              <a:rPr lang="en-US" dirty="0"/>
              <a:t> into the MST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Move </a:t>
            </a:r>
            <a:r>
              <a:rPr lang="en-US" b="1" i="1" dirty="0"/>
              <a:t>u</a:t>
            </a:r>
            <a:r>
              <a:rPr lang="en-US" dirty="0"/>
              <a:t> from </a:t>
            </a:r>
            <a:r>
              <a:rPr lang="en-US" b="1" i="1" dirty="0"/>
              <a:t>V</a:t>
            </a:r>
            <a:r>
              <a:rPr lang="en-US" dirty="0"/>
              <a:t> to </a:t>
            </a:r>
            <a:r>
              <a:rPr lang="en-US" b="1" i="1" dirty="0"/>
              <a:t>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If </a:t>
            </a:r>
            <a:r>
              <a:rPr lang="en-US" b="1" i="1" dirty="0"/>
              <a:t>V</a:t>
            </a:r>
            <a:r>
              <a:rPr lang="en-US" dirty="0"/>
              <a:t> is not empty, go back to Step 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0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paths and tours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Euler path visits all edges exactly once</a:t>
            </a:r>
          </a:p>
          <a:p>
            <a:r>
              <a:rPr lang="en-US" dirty="0"/>
              <a:t>An Euler tour is an Euler path that starts and ends on the same node</a:t>
            </a:r>
          </a:p>
          <a:p>
            <a:r>
              <a:rPr lang="en-US" dirty="0"/>
              <a:t>If a graph only has an Euler path, exactly 2 nodes have odd degree</a:t>
            </a:r>
          </a:p>
          <a:p>
            <a:r>
              <a:rPr lang="en-US" dirty="0"/>
              <a:t>If a graph has an Euler tour, all nodes have even degree</a:t>
            </a:r>
          </a:p>
          <a:p>
            <a:r>
              <a:rPr lang="en-US" dirty="0"/>
              <a:t>Otherwise, the graph has no Euler tour or path</a:t>
            </a:r>
          </a:p>
        </p:txBody>
      </p:sp>
    </p:spTree>
    <p:extLst>
      <p:ext uri="{BB962C8B-B14F-4D97-AF65-F5344CB8AC3E}">
        <p14:creationId xmlns:p14="http://schemas.microsoft.com/office/powerpoint/2010/main" val="217952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Bipartite graphs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bipartite graph is one whose nodes can be divided into two disjoint sets X and Y</a:t>
            </a:r>
          </a:p>
          <a:p>
            <a:r>
              <a:rPr lang="en-US" dirty="0"/>
              <a:t>There can be edges between set X and set Y</a:t>
            </a:r>
          </a:p>
          <a:p>
            <a:r>
              <a:rPr lang="en-US" dirty="0"/>
              <a:t>There are no edges inside set X or set Y</a:t>
            </a:r>
          </a:p>
          <a:p>
            <a:r>
              <a:rPr lang="en-US" dirty="0"/>
              <a:t>A graph is bipartite if and only if it contains no odd cycles</a:t>
            </a:r>
          </a:p>
          <a:p>
            <a:r>
              <a:rPr lang="en-US" b="1" dirty="0"/>
              <a:t>If you want to show a graph is bipartite, divide it into two sets</a:t>
            </a:r>
          </a:p>
          <a:p>
            <a:r>
              <a:rPr lang="en-US" b="1" dirty="0"/>
              <a:t>If you want to show a graph is not bipartite, show an odd cycle</a:t>
            </a:r>
          </a:p>
        </p:txBody>
      </p:sp>
    </p:spTree>
    <p:extLst>
      <p:ext uri="{BB962C8B-B14F-4D97-AF65-F5344CB8AC3E}">
        <p14:creationId xmlns:p14="http://schemas.microsoft.com/office/powerpoint/2010/main" val="268643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perfect matching</a:t>
            </a:r>
            <a:r>
              <a:rPr lang="en-US" dirty="0"/>
              <a:t> is when every node in set X and every node in set Y is matched</a:t>
            </a:r>
          </a:p>
          <a:p>
            <a:r>
              <a:rPr lang="en-US" dirty="0"/>
              <a:t>It is not always possible to have a perfect matching</a:t>
            </a:r>
          </a:p>
          <a:p>
            <a:r>
              <a:rPr lang="en-US" dirty="0"/>
              <a:t>We can still try to find a </a:t>
            </a:r>
            <a:r>
              <a:rPr lang="en-US" b="1" dirty="0"/>
              <a:t>maximum matching</a:t>
            </a:r>
            <a:r>
              <a:rPr lang="en-US" dirty="0"/>
              <a:t> in which as many nodes are matched up as possible</a:t>
            </a:r>
          </a:p>
        </p:txBody>
      </p:sp>
    </p:spTree>
    <p:extLst>
      <p:ext uri="{BB962C8B-B14F-4D97-AF65-F5344CB8AC3E}">
        <p14:creationId xmlns:p14="http://schemas.microsoft.com/office/powerpoint/2010/main" val="402000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en-US" dirty="0"/>
              <a:t>Come up with a legal, maximal matching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Take an </a:t>
            </a:r>
            <a:r>
              <a:rPr lang="en-US" b="1" dirty="0"/>
              <a:t>augmenting path</a:t>
            </a:r>
            <a:r>
              <a:rPr lang="en-US" dirty="0"/>
              <a:t> that starts at an unmatched node in X and ends at an unmatched node in Y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If there is such a path, switch all the edges along the path from being in the matching to being out and vice versa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If there is another augmenting path, go back to Step 2</a:t>
            </a:r>
          </a:p>
          <a:p>
            <a:pPr marL="582930" indent="-514350">
              <a:buFont typeface="+mj-lt"/>
              <a:buAutoNum type="arabicPeriod"/>
            </a:pPr>
            <a:endParaRPr lang="en-US" dirty="0"/>
          </a:p>
          <a:p>
            <a:pPr marL="58293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26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tour that visits every node exactly once is called a Hamiltonian tour</a:t>
            </a:r>
          </a:p>
          <a:p>
            <a:r>
              <a:rPr lang="en-US" dirty="0"/>
              <a:t>Finding the shortest Hamiltonian tour is called the Traveling Salesman Problem</a:t>
            </a:r>
          </a:p>
          <a:p>
            <a:r>
              <a:rPr lang="en-US" dirty="0"/>
              <a:t>Both problems are NP-complete (well, actually NP-hard)</a:t>
            </a:r>
          </a:p>
          <a:p>
            <a:r>
              <a:rPr lang="en-US" dirty="0"/>
              <a:t>NP-complete problems are believed to have no polynomial time algorithm</a:t>
            </a:r>
          </a:p>
        </p:txBody>
      </p:sp>
    </p:spTree>
    <p:extLst>
      <p:ext uri="{BB962C8B-B14F-4D97-AF65-F5344CB8AC3E}">
        <p14:creationId xmlns:p14="http://schemas.microsoft.com/office/powerpoint/2010/main" val="214810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B-trees</a:t>
            </a:r>
          </a:p>
        </p:txBody>
      </p:sp>
    </p:spTree>
    <p:extLst>
      <p:ext uri="{BB962C8B-B14F-4D97-AF65-F5344CB8AC3E}">
        <p14:creationId xmlns:p14="http://schemas.microsoft.com/office/powerpoint/2010/main" val="1703764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Why B-trees?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 tree in secondary storage</a:t>
            </a:r>
          </a:p>
          <a:p>
            <a:r>
              <a:rPr lang="en-US" dirty="0"/>
              <a:t>Each read of a block from disk storage is slow</a:t>
            </a:r>
          </a:p>
          <a:p>
            <a:pPr lvl="1"/>
            <a:r>
              <a:rPr lang="en-US" dirty="0"/>
              <a:t>We want to get a whole node at once</a:t>
            </a:r>
          </a:p>
          <a:p>
            <a:pPr lvl="1"/>
            <a:r>
              <a:rPr lang="en-US" dirty="0"/>
              <a:t>Each node will give us information about lots of child nodes</a:t>
            </a:r>
          </a:p>
          <a:p>
            <a:pPr lvl="1"/>
            <a:r>
              <a:rPr lang="en-US" dirty="0"/>
              <a:t>We don't have to make many decisions to get to the node we want</a:t>
            </a:r>
          </a:p>
        </p:txBody>
      </p:sp>
    </p:spTree>
    <p:extLst>
      <p:ext uri="{BB962C8B-B14F-4D97-AF65-F5344CB8AC3E}">
        <p14:creationId xmlns:p14="http://schemas.microsoft.com/office/powerpoint/2010/main" val="219769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B-tree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B-tree of order </a:t>
            </a:r>
            <a:r>
              <a:rPr lang="en-US" b="1" i="1" dirty="0"/>
              <a:t>m</a:t>
            </a:r>
            <a:r>
              <a:rPr lang="en-US" dirty="0"/>
              <a:t> has the following properties:</a:t>
            </a:r>
          </a:p>
          <a:p>
            <a:pPr marL="912114" lvl="1" indent="-514350">
              <a:buFont typeface="+mj-lt"/>
              <a:buAutoNum type="arabicPeriod"/>
            </a:pPr>
            <a:r>
              <a:rPr lang="en-US" dirty="0"/>
              <a:t>The root has at least two </a:t>
            </a:r>
            <a:r>
              <a:rPr lang="en-US" dirty="0" err="1"/>
              <a:t>subtrees</a:t>
            </a:r>
            <a:r>
              <a:rPr lang="en-US" dirty="0"/>
              <a:t> unless it is a leaf</a:t>
            </a:r>
          </a:p>
          <a:p>
            <a:pPr marL="912114" lvl="1" indent="-514350">
              <a:buFont typeface="+mj-lt"/>
              <a:buAutoNum type="arabicPeriod"/>
            </a:pPr>
            <a:r>
              <a:rPr lang="en-US" dirty="0"/>
              <a:t>Each </a:t>
            </a:r>
            <a:r>
              <a:rPr lang="en-US" dirty="0" err="1"/>
              <a:t>nonroot</a:t>
            </a:r>
            <a:r>
              <a:rPr lang="en-US" dirty="0"/>
              <a:t> and each </a:t>
            </a:r>
            <a:r>
              <a:rPr lang="en-US" dirty="0" err="1"/>
              <a:t>nonleaf</a:t>
            </a:r>
            <a:r>
              <a:rPr lang="en-US" dirty="0"/>
              <a:t> node holds </a:t>
            </a:r>
            <a:r>
              <a:rPr lang="en-US" b="1" i="1" dirty="0"/>
              <a:t>k</a:t>
            </a:r>
            <a:r>
              <a:rPr lang="en-US" dirty="0"/>
              <a:t> keys and </a:t>
            </a:r>
            <a:r>
              <a:rPr lang="en-US" b="1" i="1" dirty="0"/>
              <a:t>k</a:t>
            </a:r>
            <a:r>
              <a:rPr lang="en-US" dirty="0"/>
              <a:t> + 1 pointers to subtrees where </a:t>
            </a:r>
            <a:r>
              <a:rPr lang="en-US" b="1" i="1" dirty="0"/>
              <a:t>m</a:t>
            </a:r>
            <a:r>
              <a:rPr lang="en-US" dirty="0"/>
              <a:t>/2 ≤ </a:t>
            </a:r>
            <a:r>
              <a:rPr lang="en-US" b="1" i="1" dirty="0"/>
              <a:t>k</a:t>
            </a:r>
            <a:r>
              <a:rPr lang="en-US" dirty="0"/>
              <a:t> ≤ </a:t>
            </a:r>
            <a:r>
              <a:rPr lang="en-US" b="1" i="1" dirty="0"/>
              <a:t>m</a:t>
            </a:r>
          </a:p>
          <a:p>
            <a:pPr marL="912114" lvl="1" indent="-514350">
              <a:buFont typeface="+mj-lt"/>
              <a:buAutoNum type="arabicPeriod"/>
            </a:pPr>
            <a:r>
              <a:rPr lang="en-US" dirty="0"/>
              <a:t>Each leaf node holds </a:t>
            </a:r>
            <a:r>
              <a:rPr lang="en-US" b="1" i="1" dirty="0"/>
              <a:t>k</a:t>
            </a:r>
            <a:r>
              <a:rPr lang="en-US" dirty="0"/>
              <a:t> keys where </a:t>
            </a:r>
            <a:r>
              <a:rPr lang="en-US" b="1" i="1" dirty="0"/>
              <a:t>m</a:t>
            </a:r>
            <a:r>
              <a:rPr lang="en-US" dirty="0"/>
              <a:t>/2 ≤ </a:t>
            </a:r>
            <a:r>
              <a:rPr lang="en-US" b="1" i="1" dirty="0"/>
              <a:t>k</a:t>
            </a:r>
            <a:r>
              <a:rPr lang="en-US" dirty="0"/>
              <a:t> ≤ </a:t>
            </a:r>
            <a:r>
              <a:rPr lang="en-US" b="1" i="1" dirty="0"/>
              <a:t>m</a:t>
            </a:r>
          </a:p>
          <a:p>
            <a:pPr marL="912114" lvl="1" indent="-514350">
              <a:buFont typeface="+mj-lt"/>
              <a:buAutoNum type="arabicPeriod"/>
            </a:pPr>
            <a:r>
              <a:rPr lang="en-US" b="1" dirty="0"/>
              <a:t>All leaves are on the same level</a:t>
            </a:r>
          </a:p>
        </p:txBody>
      </p:sp>
    </p:spTree>
    <p:extLst>
      <p:ext uri="{BB962C8B-B14F-4D97-AF65-F5344CB8AC3E}">
        <p14:creationId xmlns:p14="http://schemas.microsoft.com/office/powerpoint/2010/main" val="207604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B-tree of order 4</a:t>
            </a:r>
          </a:p>
        </p:txBody>
      </p:sp>
      <p:grpSp>
        <p:nvGrpSpPr>
          <p:cNvPr id="3" name="Group 77"/>
          <p:cNvGrpSpPr/>
          <p:nvPr/>
        </p:nvGrpSpPr>
        <p:grpSpPr>
          <a:xfrm>
            <a:off x="1981200" y="1752600"/>
            <a:ext cx="8534400" cy="4724400"/>
            <a:chOff x="457200" y="1371600"/>
            <a:chExt cx="8534400" cy="4724400"/>
          </a:xfrm>
        </p:grpSpPr>
        <p:cxnSp>
          <p:nvCxnSpPr>
            <p:cNvPr id="56" name="Straight Connector 55"/>
            <p:cNvCxnSpPr>
              <a:stCxn id="41" idx="0"/>
            </p:cNvCxnSpPr>
            <p:nvPr/>
          </p:nvCxnSpPr>
          <p:spPr>
            <a:xfrm rot="5400000" flipH="1" flipV="1">
              <a:off x="4229100" y="2552700"/>
              <a:ext cx="1219200" cy="28194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46" idx="0"/>
            </p:cNvCxnSpPr>
            <p:nvPr/>
          </p:nvCxnSpPr>
          <p:spPr>
            <a:xfrm rot="5400000" flipH="1" flipV="1">
              <a:off x="5410200" y="3352800"/>
              <a:ext cx="1219200" cy="12192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1" idx="0"/>
            </p:cNvCxnSpPr>
            <p:nvPr/>
          </p:nvCxnSpPr>
          <p:spPr>
            <a:xfrm rot="16200000" flipV="1">
              <a:off x="6667500" y="3848100"/>
              <a:ext cx="1219200" cy="2286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endCxn id="15" idx="0"/>
            </p:cNvCxnSpPr>
            <p:nvPr/>
          </p:nvCxnSpPr>
          <p:spPr>
            <a:xfrm>
              <a:off x="4114800" y="1828800"/>
              <a:ext cx="2362200" cy="10668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endCxn id="10" idx="0"/>
            </p:cNvCxnSpPr>
            <p:nvPr/>
          </p:nvCxnSpPr>
          <p:spPr>
            <a:xfrm rot="10800000" flipV="1">
              <a:off x="1371600" y="1828800"/>
              <a:ext cx="2286000" cy="11430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endCxn id="20" idx="0"/>
            </p:cNvCxnSpPr>
            <p:nvPr/>
          </p:nvCxnSpPr>
          <p:spPr>
            <a:xfrm rot="5400000">
              <a:off x="-190500" y="4305300"/>
              <a:ext cx="2209800" cy="4572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endCxn id="25" idx="0"/>
            </p:cNvCxnSpPr>
            <p:nvPr/>
          </p:nvCxnSpPr>
          <p:spPr>
            <a:xfrm rot="16200000" flipH="1">
              <a:off x="1028700" y="4000500"/>
              <a:ext cx="2209800" cy="10668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endCxn id="30" idx="0"/>
            </p:cNvCxnSpPr>
            <p:nvPr/>
          </p:nvCxnSpPr>
          <p:spPr>
            <a:xfrm>
              <a:off x="2057400" y="3429000"/>
              <a:ext cx="2590800" cy="22098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36" idx="0"/>
            </p:cNvCxnSpPr>
            <p:nvPr/>
          </p:nvCxnSpPr>
          <p:spPr>
            <a:xfrm>
              <a:off x="2514600" y="3429000"/>
              <a:ext cx="4114800" cy="2209800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3657600" y="1371600"/>
              <a:ext cx="1828800" cy="457200"/>
              <a:chOff x="3124200" y="1371600"/>
              <a:chExt cx="2438400" cy="6096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50</a:t>
                </a: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>
              <a:grpSpLocks noChangeAspect="1"/>
            </p:cNvGrpSpPr>
            <p:nvPr/>
          </p:nvGrpSpPr>
          <p:grpSpPr>
            <a:xfrm>
              <a:off x="1143000" y="2971800"/>
              <a:ext cx="1828800" cy="457200"/>
              <a:chOff x="3124200" y="1371600"/>
              <a:chExt cx="2438400" cy="6096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10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15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20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/>
            <p:cNvGrpSpPr>
              <a:grpSpLocks noChangeAspect="1"/>
            </p:cNvGrpSpPr>
            <p:nvPr/>
          </p:nvGrpSpPr>
          <p:grpSpPr>
            <a:xfrm>
              <a:off x="6248400" y="2895600"/>
              <a:ext cx="1828800" cy="457200"/>
              <a:chOff x="3124200" y="1371600"/>
              <a:chExt cx="2438400" cy="6096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70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80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>
              <a:grpSpLocks noChangeAspect="1"/>
            </p:cNvGrpSpPr>
            <p:nvPr/>
          </p:nvGrpSpPr>
          <p:grpSpPr>
            <a:xfrm>
              <a:off x="457200" y="5638800"/>
              <a:ext cx="1828800" cy="457200"/>
              <a:chOff x="3124200" y="1371600"/>
              <a:chExt cx="2438400" cy="6096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6</a:t>
                </a: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/>
            <p:cNvGrpSpPr>
              <a:grpSpLocks noChangeAspect="1"/>
            </p:cNvGrpSpPr>
            <p:nvPr/>
          </p:nvGrpSpPr>
          <p:grpSpPr>
            <a:xfrm>
              <a:off x="2438400" y="5638800"/>
              <a:ext cx="1828800" cy="457200"/>
              <a:chOff x="3124200" y="1371600"/>
              <a:chExt cx="2438400" cy="6096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11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12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/>
            <p:cNvGrpSpPr>
              <a:grpSpLocks noChangeAspect="1"/>
            </p:cNvGrpSpPr>
            <p:nvPr/>
          </p:nvGrpSpPr>
          <p:grpSpPr>
            <a:xfrm>
              <a:off x="4419600" y="5638800"/>
              <a:ext cx="1828800" cy="457200"/>
              <a:chOff x="3124200" y="1371600"/>
              <a:chExt cx="2438400" cy="60960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16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18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4"/>
            <p:cNvGrpSpPr>
              <a:grpSpLocks noChangeAspect="1"/>
            </p:cNvGrpSpPr>
            <p:nvPr/>
          </p:nvGrpSpPr>
          <p:grpSpPr>
            <a:xfrm>
              <a:off x="6400800" y="5638800"/>
              <a:ext cx="1828800" cy="457200"/>
              <a:chOff x="3124200" y="1371600"/>
              <a:chExt cx="2438400" cy="6096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21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25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27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29</a:t>
                </a:r>
              </a:p>
            </p:txBody>
          </p:sp>
        </p:grpSp>
        <p:grpSp>
          <p:nvGrpSpPr>
            <p:cNvPr id="35" name="Group 39"/>
            <p:cNvGrpSpPr>
              <a:grpSpLocks noChangeAspect="1"/>
            </p:cNvGrpSpPr>
            <p:nvPr/>
          </p:nvGrpSpPr>
          <p:grpSpPr>
            <a:xfrm>
              <a:off x="3200400" y="4572000"/>
              <a:ext cx="1828800" cy="457200"/>
              <a:chOff x="3124200" y="1371600"/>
              <a:chExt cx="2438400" cy="60960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54</a:t>
                </a: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56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" name="Group 44"/>
            <p:cNvGrpSpPr>
              <a:grpSpLocks noChangeAspect="1"/>
            </p:cNvGrpSpPr>
            <p:nvPr/>
          </p:nvGrpSpPr>
          <p:grpSpPr>
            <a:xfrm>
              <a:off x="5181600" y="4572000"/>
              <a:ext cx="1828800" cy="457200"/>
              <a:chOff x="3124200" y="1371600"/>
              <a:chExt cx="2438400" cy="6096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71</a:t>
                </a: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76</a:t>
                </a: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9"/>
            <p:cNvGrpSpPr>
              <a:grpSpLocks noChangeAspect="1"/>
            </p:cNvGrpSpPr>
            <p:nvPr/>
          </p:nvGrpSpPr>
          <p:grpSpPr>
            <a:xfrm>
              <a:off x="7162800" y="4572000"/>
              <a:ext cx="1828800" cy="457200"/>
              <a:chOff x="3124200" y="1371600"/>
              <a:chExt cx="2438400" cy="609600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31242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81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7338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89</a:t>
                </a: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3434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953000" y="1371600"/>
                <a:ext cx="609600" cy="6096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772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Student questions</a:t>
            </a:r>
          </a:p>
          <a:p>
            <a:r>
              <a:rPr lang="en-US" dirty="0"/>
              <a:t>Review up to Exam 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B-tree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down the leaf where the value should go</a:t>
            </a:r>
          </a:p>
          <a:p>
            <a:r>
              <a:rPr lang="en-US" dirty="0"/>
              <a:t>If the node is full</a:t>
            </a:r>
          </a:p>
          <a:p>
            <a:pPr lvl="1"/>
            <a:r>
              <a:rPr lang="en-US" dirty="0"/>
              <a:t>Break it into two half full nodes</a:t>
            </a:r>
          </a:p>
          <a:p>
            <a:pPr lvl="1"/>
            <a:r>
              <a:rPr lang="en-US" dirty="0"/>
              <a:t>Put the median value in the parent</a:t>
            </a:r>
          </a:p>
          <a:p>
            <a:pPr lvl="1"/>
            <a:r>
              <a:rPr lang="en-US" dirty="0"/>
              <a:t>If the parent is full, break it in half, etc.</a:t>
            </a:r>
          </a:p>
          <a:p>
            <a:r>
              <a:rPr lang="en-US" dirty="0"/>
              <a:t>Otherwise, insert it where it goes</a:t>
            </a:r>
          </a:p>
          <a:p>
            <a:r>
              <a:rPr lang="en-US" dirty="0"/>
              <a:t>Deletes are the opposite process</a:t>
            </a:r>
          </a:p>
          <a:p>
            <a:pPr lvl="1"/>
            <a:r>
              <a:rPr lang="en-US" dirty="0"/>
              <a:t>When a node goes below half full, merge it with its neighbor</a:t>
            </a:r>
          </a:p>
        </p:txBody>
      </p:sp>
    </p:spTree>
    <p:extLst>
      <p:ext uri="{BB962C8B-B14F-4D97-AF65-F5344CB8AC3E}">
        <p14:creationId xmlns:p14="http://schemas.microsoft.com/office/powerpoint/2010/main" val="300335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B*-tree</a:t>
            </a:r>
          </a:p>
          <a:p>
            <a:pPr lvl="1"/>
            <a:r>
              <a:rPr lang="en-US" dirty="0"/>
              <a:t>Shares values between two neighboring leaves until they are both full</a:t>
            </a:r>
          </a:p>
          <a:p>
            <a:pPr lvl="1"/>
            <a:r>
              <a:rPr lang="en-US" dirty="0"/>
              <a:t>Then, splits two nodes into three</a:t>
            </a:r>
          </a:p>
          <a:p>
            <a:pPr lvl="1"/>
            <a:r>
              <a:rPr lang="en-US" dirty="0"/>
              <a:t>Maintains better space utilization</a:t>
            </a:r>
          </a:p>
          <a:p>
            <a:r>
              <a:rPr lang="en-US" dirty="0"/>
              <a:t>B</a:t>
            </a:r>
            <a:r>
              <a:rPr lang="en-US" baseline="30000" dirty="0"/>
              <a:t>+</a:t>
            </a:r>
            <a:r>
              <a:rPr lang="en-US" dirty="0"/>
              <a:t>-tree</a:t>
            </a:r>
          </a:p>
          <a:p>
            <a:pPr lvl="1"/>
            <a:r>
              <a:rPr lang="en-US" dirty="0"/>
              <a:t>Keeps (copies of) all keys in the leaves</a:t>
            </a:r>
          </a:p>
          <a:p>
            <a:pPr lvl="1"/>
            <a:r>
              <a:rPr lang="en-US" dirty="0"/>
              <a:t>Has a linked list that joins all leaves together for fast sequential access</a:t>
            </a:r>
          </a:p>
        </p:txBody>
      </p:sp>
    </p:spTree>
    <p:extLst>
      <p:ext uri="{BB962C8B-B14F-4D97-AF65-F5344CB8AC3E}">
        <p14:creationId xmlns:p14="http://schemas.microsoft.com/office/powerpoint/2010/main" val="313373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common flow problem on flow networks is to find the </a:t>
            </a:r>
            <a:r>
              <a:rPr lang="en-US" b="1" dirty="0"/>
              <a:t>maximum flow</a:t>
            </a:r>
          </a:p>
          <a:p>
            <a:r>
              <a:rPr lang="en-US" dirty="0"/>
              <a:t>A maximum flow is a non-negative amount of flow on each edge such that:</a:t>
            </a:r>
          </a:p>
          <a:p>
            <a:pPr lvl="1"/>
            <a:r>
              <a:rPr lang="en-US" dirty="0"/>
              <a:t>The maximum amount of flow gets from </a:t>
            </a:r>
            <a:r>
              <a:rPr lang="en-US" b="1" i="1" dirty="0"/>
              <a:t>s</a:t>
            </a:r>
            <a:r>
              <a:rPr lang="en-US" dirty="0"/>
              <a:t> to </a:t>
            </a:r>
            <a:r>
              <a:rPr lang="en-US" b="1" i="1" dirty="0"/>
              <a:t>t</a:t>
            </a:r>
          </a:p>
          <a:p>
            <a:pPr lvl="1"/>
            <a:r>
              <a:rPr lang="en-US" dirty="0"/>
              <a:t>No edge has more flow than its capacity</a:t>
            </a:r>
          </a:p>
          <a:p>
            <a:pPr lvl="1"/>
            <a:r>
              <a:rPr lang="en-US" dirty="0"/>
              <a:t>The flow going into every node (except </a:t>
            </a:r>
            <a:r>
              <a:rPr lang="en-US" b="1" i="1" dirty="0"/>
              <a:t>s</a:t>
            </a:r>
            <a:r>
              <a:rPr lang="en-US" dirty="0"/>
              <a:t> and </a:t>
            </a:r>
            <a:r>
              <a:rPr lang="en-US" b="1" i="1" dirty="0"/>
              <a:t>t</a:t>
            </a:r>
            <a:r>
              <a:rPr lang="en-US" dirty="0"/>
              <a:t>) is equal to the flow going 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9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Augmenting path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were talking about matching, we mentioned </a:t>
            </a:r>
            <a:r>
              <a:rPr lang="en-US" b="1" dirty="0"/>
              <a:t>augmenting paths</a:t>
            </a:r>
          </a:p>
          <a:p>
            <a:r>
              <a:rPr lang="en-US" dirty="0"/>
              <a:t>Augmenting paths in flows are a little different</a:t>
            </a:r>
          </a:p>
          <a:p>
            <a:r>
              <a:rPr lang="en-US" dirty="0"/>
              <a:t>A flow augmenting path:</a:t>
            </a:r>
          </a:p>
          <a:p>
            <a:pPr lvl="1"/>
            <a:r>
              <a:rPr lang="en-US" dirty="0"/>
              <a:t>Starts at </a:t>
            </a:r>
            <a:r>
              <a:rPr lang="en-US" b="1" i="1" dirty="0"/>
              <a:t>s</a:t>
            </a:r>
            <a:r>
              <a:rPr lang="en-US" dirty="0"/>
              <a:t> and ends at </a:t>
            </a:r>
            <a:r>
              <a:rPr lang="en-US" b="1" i="1" dirty="0"/>
              <a:t>t</a:t>
            </a:r>
          </a:p>
          <a:p>
            <a:pPr lvl="1"/>
            <a:r>
              <a:rPr lang="en-US" dirty="0"/>
              <a:t>May cross some edges in the direction of the edge (forward edges)</a:t>
            </a:r>
          </a:p>
          <a:p>
            <a:pPr lvl="1"/>
            <a:r>
              <a:rPr lang="en-US" dirty="0"/>
              <a:t>May cross some edges in the opposite direction (backwards edges)</a:t>
            </a:r>
          </a:p>
          <a:p>
            <a:pPr lvl="1"/>
            <a:r>
              <a:rPr lang="en-US" dirty="0"/>
              <a:t>Increases the flow by the minimum of the unused capacity in the forward edges or the maximum of the flow in the backwards edges</a:t>
            </a:r>
          </a:p>
        </p:txBody>
      </p:sp>
    </p:spTree>
    <p:extLst>
      <p:ext uri="{BB962C8B-B14F-4D97-AF65-F5344CB8AC3E}">
        <p14:creationId xmlns:p14="http://schemas.microsoft.com/office/powerpoint/2010/main" val="327906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</a:t>
            </a:r>
          </a:p>
        </p:txBody>
      </p:sp>
    </p:spTree>
    <p:extLst>
      <p:ext uri="{BB962C8B-B14F-4D97-AF65-F5344CB8AC3E}">
        <p14:creationId xmlns:p14="http://schemas.microsoft.com/office/powerpoint/2010/main" val="3440412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 sort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Running time</a:t>
            </a:r>
          </a:p>
          <a:p>
            <a:pPr lvl="1"/>
            <a:r>
              <a:rPr lang="en-US" dirty="0"/>
              <a:t>Best case</a:t>
            </a:r>
          </a:p>
          <a:p>
            <a:pPr lvl="1"/>
            <a:r>
              <a:rPr lang="en-US" dirty="0"/>
              <a:t>Worst case</a:t>
            </a:r>
          </a:p>
          <a:p>
            <a:pPr lvl="1"/>
            <a:r>
              <a:rPr lang="en-US" dirty="0"/>
              <a:t>Average case</a:t>
            </a:r>
          </a:p>
          <a:p>
            <a:r>
              <a:rPr lang="en-US" dirty="0"/>
              <a:t>Stable</a:t>
            </a:r>
          </a:p>
          <a:p>
            <a:pPr lvl="1"/>
            <a:r>
              <a:rPr lang="en-US" dirty="0"/>
              <a:t>Will elements with the same value get reordered?</a:t>
            </a:r>
          </a:p>
          <a:p>
            <a:r>
              <a:rPr lang="en-US" dirty="0"/>
              <a:t>Adaptive</a:t>
            </a:r>
          </a:p>
          <a:p>
            <a:pPr lvl="1"/>
            <a:r>
              <a:rPr lang="en-US" dirty="0"/>
              <a:t>Will a mostly-sorted list take less time to sort?</a:t>
            </a:r>
          </a:p>
          <a:p>
            <a:r>
              <a:rPr lang="en-US" dirty="0"/>
              <a:t>In-place</a:t>
            </a:r>
          </a:p>
          <a:p>
            <a:pPr lvl="1"/>
            <a:r>
              <a:rPr lang="en-US" dirty="0"/>
              <a:t>Can we perform the sort without additional memory?</a:t>
            </a:r>
          </a:p>
          <a:p>
            <a:r>
              <a:rPr lang="en-US" dirty="0"/>
              <a:t>Simplicity of implementation</a:t>
            </a:r>
          </a:p>
          <a:p>
            <a:pPr lvl="1"/>
            <a:r>
              <a:rPr lang="en-US" dirty="0"/>
              <a:t>Relates to the constant hidden by Big Oh</a:t>
            </a:r>
          </a:p>
          <a:p>
            <a:r>
              <a:rPr lang="en-US" dirty="0"/>
              <a:t>Online</a:t>
            </a:r>
          </a:p>
          <a:p>
            <a:pPr lvl="1"/>
            <a:r>
              <a:rPr lang="en-US" dirty="0"/>
              <a:t>Can sort as values arrive</a:t>
            </a:r>
          </a:p>
        </p:txBody>
      </p:sp>
    </p:spTree>
    <p:extLst>
      <p:ext uri="{BB962C8B-B14F-4D97-AF65-F5344CB8AC3E}">
        <p14:creationId xmlns:p14="http://schemas.microsoft.com/office/powerpoint/2010/main" val="70486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do </a:t>
            </a:r>
            <a:r>
              <a:rPr lang="en-US" b="1" i="1" dirty="0"/>
              <a:t>n</a:t>
            </a:r>
            <a:r>
              <a:rPr lang="en-US" dirty="0"/>
              <a:t> rounds</a:t>
            </a:r>
          </a:p>
          <a:p>
            <a:pPr lvl="1"/>
            <a:r>
              <a:rPr lang="en-US" dirty="0"/>
              <a:t>For round </a:t>
            </a:r>
            <a:r>
              <a:rPr lang="en-US" b="1" i="1" dirty="0" err="1"/>
              <a:t>i</a:t>
            </a:r>
            <a:r>
              <a:rPr lang="en-US" dirty="0"/>
              <a:t>, assume that the elements 0 through </a:t>
            </a:r>
            <a:r>
              <a:rPr lang="en-US" b="1" i="1" dirty="0" err="1"/>
              <a:t>i</a:t>
            </a:r>
            <a:r>
              <a:rPr lang="en-US" dirty="0"/>
              <a:t> – 1 are sorted</a:t>
            </a:r>
          </a:p>
          <a:p>
            <a:pPr lvl="1"/>
            <a:r>
              <a:rPr lang="en-US" dirty="0"/>
              <a:t>Take element </a:t>
            </a:r>
            <a:r>
              <a:rPr lang="en-US" b="1" i="1" dirty="0" err="1"/>
              <a:t>i</a:t>
            </a:r>
            <a:r>
              <a:rPr lang="en-US" dirty="0"/>
              <a:t> and move it up the list of already sorted elements until you find the spot where it fits</a:t>
            </a:r>
          </a:p>
          <a:p>
            <a:r>
              <a:rPr lang="en-US" dirty="0"/>
              <a:t>O(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) in the worst case</a:t>
            </a:r>
          </a:p>
          <a:p>
            <a:r>
              <a:rPr lang="en-US" dirty="0"/>
              <a:t>O(</a:t>
            </a:r>
            <a:r>
              <a:rPr lang="en-US" b="1" i="1" dirty="0"/>
              <a:t>n</a:t>
            </a:r>
            <a:r>
              <a:rPr lang="en-US" dirty="0"/>
              <a:t>) in the best case</a:t>
            </a:r>
          </a:p>
          <a:p>
            <a:r>
              <a:rPr lang="en-US" dirty="0"/>
              <a:t>Adaptive and the fastest way to sort 10 numbers or fewer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55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 list of numbers, and divide it in half, then, recursively:</a:t>
            </a:r>
          </a:p>
          <a:p>
            <a:pPr lvl="1"/>
            <a:r>
              <a:rPr lang="en-US" dirty="0"/>
              <a:t>Merge sort each half</a:t>
            </a:r>
          </a:p>
          <a:p>
            <a:pPr lvl="1"/>
            <a:r>
              <a:rPr lang="en-US" dirty="0"/>
              <a:t>After each half has been sorted, merge them together in order</a:t>
            </a:r>
          </a:p>
          <a:p>
            <a:r>
              <a:rPr lang="en-US" dirty="0"/>
              <a:t>O(</a:t>
            </a:r>
            <a:r>
              <a:rPr lang="en-US" b="1" i="1" dirty="0"/>
              <a:t>n</a:t>
            </a:r>
            <a:r>
              <a:rPr lang="en-US" dirty="0"/>
              <a:t> log </a:t>
            </a:r>
            <a:r>
              <a:rPr lang="en-US" b="1" i="1" dirty="0"/>
              <a:t>n</a:t>
            </a:r>
            <a:r>
              <a:rPr lang="en-US" dirty="0"/>
              <a:t>) best and worst case time</a:t>
            </a:r>
          </a:p>
          <a:p>
            <a:r>
              <a:rPr lang="en-US" dirty="0"/>
              <a:t>Not in-place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5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Make the array have the heap property: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Let </a:t>
            </a:r>
            <a:r>
              <a:rPr lang="en-US" b="1" i="1" dirty="0" err="1"/>
              <a:t>i</a:t>
            </a:r>
            <a:r>
              <a:rPr lang="en-US" dirty="0"/>
              <a:t> be the index of the parent of the last two nodes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Bubble the value at index </a:t>
            </a:r>
            <a:r>
              <a:rPr lang="en-US" b="1" i="1" dirty="0" err="1"/>
              <a:t>i</a:t>
            </a:r>
            <a:r>
              <a:rPr lang="en-US" dirty="0"/>
              <a:t> down if needed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Decrement </a:t>
            </a:r>
            <a:r>
              <a:rPr lang="en-US" b="1" i="1" dirty="0" err="1"/>
              <a:t>i</a:t>
            </a:r>
            <a:endParaRPr lang="en-US" b="1" i="1" dirty="0"/>
          </a:p>
          <a:p>
            <a:pPr marL="969264" lvl="1" indent="-514350">
              <a:buFont typeface="+mj-lt"/>
              <a:buAutoNum type="arabicPeriod"/>
            </a:pPr>
            <a:r>
              <a:rPr lang="en-US" dirty="0"/>
              <a:t>If </a:t>
            </a:r>
            <a:r>
              <a:rPr lang="en-US" b="1" i="1" dirty="0"/>
              <a:t>i</a:t>
            </a:r>
            <a:r>
              <a:rPr lang="en-US" dirty="0"/>
              <a:t> is not less than zero, go to Step 2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Let </a:t>
            </a:r>
            <a:r>
              <a:rPr lang="en-US" b="1" i="1" dirty="0"/>
              <a:t>pos</a:t>
            </a:r>
            <a:r>
              <a:rPr lang="en-US" dirty="0"/>
              <a:t> be the index of the last element in the array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Swap index 0 with index </a:t>
            </a:r>
            <a:r>
              <a:rPr lang="en-US" b="1" i="1" dirty="0"/>
              <a:t>pos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Bubble down index 0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Decrement </a:t>
            </a:r>
            <a:r>
              <a:rPr lang="en-US" b="1" i="1" dirty="0"/>
              <a:t>pos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If </a:t>
            </a:r>
            <a:r>
              <a:rPr lang="en-US" b="1" i="1" dirty="0"/>
              <a:t>pos</a:t>
            </a:r>
            <a:r>
              <a:rPr lang="en-US" dirty="0"/>
              <a:t> is greater than zero, go to Step 2</a:t>
            </a:r>
          </a:p>
          <a:p>
            <a:pPr marL="582930" indent="-514350">
              <a:buNone/>
            </a:pPr>
            <a:endParaRPr lang="en-US" dirty="0"/>
          </a:p>
          <a:p>
            <a:r>
              <a:rPr lang="en-US" dirty="0"/>
              <a:t>O(</a:t>
            </a:r>
            <a:r>
              <a:rPr lang="en-US" b="1" i="1" dirty="0"/>
              <a:t>n</a:t>
            </a:r>
            <a:r>
              <a:rPr lang="en-US" dirty="0"/>
              <a:t> log </a:t>
            </a:r>
            <a:r>
              <a:rPr lang="en-US" b="1" i="1" dirty="0"/>
              <a:t>n</a:t>
            </a:r>
            <a:r>
              <a:rPr lang="en-US" dirty="0"/>
              <a:t>) best and worst case time</a:t>
            </a:r>
          </a:p>
          <a:p>
            <a:r>
              <a:rPr lang="en-US" dirty="0"/>
              <a:t>In-place</a:t>
            </a:r>
          </a:p>
          <a:p>
            <a:pPr marL="582930" indent="-514350">
              <a:buFont typeface="+mj-lt"/>
              <a:buAutoNum type="arabicPeriod"/>
            </a:pPr>
            <a:endParaRPr lang="en-US" dirty="0"/>
          </a:p>
          <a:p>
            <a:pPr marL="582930" indent="-514350">
              <a:buNone/>
            </a:pPr>
            <a:endParaRPr lang="en-US" dirty="0"/>
          </a:p>
          <a:p>
            <a:pPr marL="582930" indent="-514350">
              <a:buNone/>
            </a:pPr>
            <a:endParaRPr lang="en-US" dirty="0"/>
          </a:p>
          <a:p>
            <a:pPr marL="582930" indent="-51435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4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82930" indent="-514350">
              <a:buFont typeface="+mj-lt"/>
              <a:buAutoNum type="arabicPeriod"/>
            </a:pPr>
            <a:r>
              <a:rPr lang="en-US" dirty="0"/>
              <a:t>Pick a pivot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Partition the array into a left half smaller than the pivot and a right half bigger than the pivot</a:t>
            </a:r>
            <a:endParaRPr lang="en-US" b="1" i="1" dirty="0"/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Recursively, </a:t>
            </a:r>
            <a:r>
              <a:rPr lang="en-US" dirty="0" err="1"/>
              <a:t>quicksort</a:t>
            </a:r>
            <a:r>
              <a:rPr lang="en-US" dirty="0"/>
              <a:t> the left part (items smaller than the pivot)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/>
              <a:t>Recursively </a:t>
            </a:r>
            <a:r>
              <a:rPr lang="en-US" dirty="0" err="1"/>
              <a:t>quicksort</a:t>
            </a:r>
            <a:r>
              <a:rPr lang="en-US" dirty="0"/>
              <a:t> the right part (items larger than the pivot</a:t>
            </a:r>
          </a:p>
          <a:p>
            <a:pPr marL="582930" indent="-514350">
              <a:buNone/>
            </a:pPr>
            <a:endParaRPr lang="en-US" dirty="0"/>
          </a:p>
          <a:p>
            <a:pPr marL="582930" indent="-514350"/>
            <a:r>
              <a:rPr lang="en-US" dirty="0"/>
              <a:t>O(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) worst case time but O(</a:t>
            </a:r>
            <a:r>
              <a:rPr lang="en-US" b="1" i="1" dirty="0"/>
              <a:t>n</a:t>
            </a:r>
            <a:r>
              <a:rPr lang="en-US" dirty="0"/>
              <a:t> log </a:t>
            </a:r>
            <a:r>
              <a:rPr lang="en-US" b="1" i="1" dirty="0"/>
              <a:t>n</a:t>
            </a:r>
            <a:r>
              <a:rPr lang="en-US" dirty="0"/>
              <a:t>) best case and average case</a:t>
            </a:r>
          </a:p>
          <a:p>
            <a:pPr marL="582930" indent="-514350"/>
            <a:r>
              <a:rPr lang="en-US" dirty="0"/>
              <a:t>In-place</a:t>
            </a:r>
          </a:p>
          <a:p>
            <a:pPr marL="582930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73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 an array with enough elements to hold every possible </a:t>
            </a:r>
            <a:r>
              <a:rPr lang="en-US" b="1" dirty="0"/>
              <a:t>value</a:t>
            </a:r>
            <a:r>
              <a:rPr lang="en-US" dirty="0"/>
              <a:t> in your range of values</a:t>
            </a:r>
          </a:p>
          <a:p>
            <a:pPr lvl="1"/>
            <a:r>
              <a:rPr lang="en-US" dirty="0"/>
              <a:t>If you need 1 – 100, make an array with length 100</a:t>
            </a:r>
          </a:p>
          <a:p>
            <a:r>
              <a:rPr lang="en-US" dirty="0"/>
              <a:t>Sweep through your original list of numbers, when you see a particular value, increment the corresponding index in the value array</a:t>
            </a:r>
          </a:p>
          <a:p>
            <a:r>
              <a:rPr lang="en-US" dirty="0"/>
              <a:t>To get your final sorted list, sweep through your value array and, for every entry with value </a:t>
            </a:r>
            <a:r>
              <a:rPr lang="en-US" b="1" i="1" dirty="0"/>
              <a:t>k</a:t>
            </a:r>
            <a:r>
              <a:rPr lang="en-US" dirty="0"/>
              <a:t> &gt; 0, print its index </a:t>
            </a:r>
            <a:r>
              <a:rPr lang="en-US" b="1" i="1" dirty="0"/>
              <a:t>k</a:t>
            </a:r>
            <a:r>
              <a:rPr lang="en-US" dirty="0"/>
              <a:t> times</a:t>
            </a:r>
          </a:p>
          <a:p>
            <a:r>
              <a:rPr lang="en-US" dirty="0"/>
              <a:t>Runs in O(</a:t>
            </a:r>
            <a:r>
              <a:rPr lang="en-US" b="1" i="1" dirty="0"/>
              <a:t>n + </a:t>
            </a:r>
            <a:r>
              <a:rPr lang="en-US" dirty="0"/>
              <a:t>|Values|) time</a:t>
            </a:r>
          </a:p>
        </p:txBody>
      </p:sp>
    </p:spTree>
    <p:extLst>
      <p:ext uri="{BB962C8B-B14F-4D97-AF65-F5344CB8AC3E}">
        <p14:creationId xmlns:p14="http://schemas.microsoft.com/office/powerpoint/2010/main" val="217758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Radix sort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"generalize" counting sort somewhat</a:t>
            </a:r>
          </a:p>
          <a:p>
            <a:r>
              <a:rPr lang="en-US" dirty="0"/>
              <a:t>Instead of looking at the value as a whole, we can look at individual digits (or even individual characters)</a:t>
            </a:r>
          </a:p>
          <a:p>
            <a:r>
              <a:rPr lang="en-US" dirty="0"/>
              <a:t>For decimal numbers, we would only need 10 buckets (0 – 9)</a:t>
            </a:r>
          </a:p>
          <a:p>
            <a:r>
              <a:rPr lang="en-US" dirty="0"/>
              <a:t>First, we bucket everything based on the least significant digits, then the second least, etc.</a:t>
            </a:r>
          </a:p>
          <a:p>
            <a:r>
              <a:rPr lang="en-US" dirty="0"/>
              <a:t>Runs in O(</a:t>
            </a:r>
            <a:r>
              <a:rPr lang="en-US" b="1" i="1" dirty="0" err="1"/>
              <a:t>nk</a:t>
            </a:r>
            <a:r>
              <a:rPr lang="en-US" dirty="0"/>
              <a:t>) time, where </a:t>
            </a:r>
            <a:r>
              <a:rPr lang="en-US" b="1" i="1" dirty="0"/>
              <a:t>k</a:t>
            </a:r>
            <a:r>
              <a:rPr lang="en-US" dirty="0"/>
              <a:t> is the number of digits we have to examine</a:t>
            </a:r>
          </a:p>
        </p:txBody>
      </p:sp>
    </p:spTree>
    <p:extLst>
      <p:ext uri="{BB962C8B-B14F-4D97-AF65-F5344CB8AC3E}">
        <p14:creationId xmlns:p14="http://schemas.microsoft.com/office/powerpoint/2010/main" val="328852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Heaps</a:t>
            </a:r>
          </a:p>
        </p:txBody>
      </p:sp>
    </p:spTree>
    <p:extLst>
      <p:ext uri="{BB962C8B-B14F-4D97-AF65-F5344CB8AC3E}">
        <p14:creationId xmlns:p14="http://schemas.microsoft.com/office/powerpoint/2010/main" val="13005506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maximum heap is a complete binary tree where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left and right children of the root have key values less than the root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left and right </a:t>
            </a:r>
            <a:r>
              <a:rPr lang="en-US" dirty="0" err="1"/>
              <a:t>subtrees</a:t>
            </a:r>
            <a:r>
              <a:rPr lang="en-US" dirty="0"/>
              <a:t> are also maximum heaps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2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example</a:t>
            </a:r>
          </a:p>
        </p:txBody>
      </p:sp>
      <p:grpSp>
        <p:nvGrpSpPr>
          <p:cNvPr id="8" name="Group 39"/>
          <p:cNvGrpSpPr/>
          <p:nvPr/>
        </p:nvGrpSpPr>
        <p:grpSpPr>
          <a:xfrm>
            <a:off x="2590800" y="1752600"/>
            <a:ext cx="6553200" cy="4495800"/>
            <a:chOff x="1066800" y="1219200"/>
            <a:chExt cx="6553200" cy="4495800"/>
          </a:xfrm>
        </p:grpSpPr>
        <p:cxnSp>
          <p:nvCxnSpPr>
            <p:cNvPr id="4" name="Straight Arrow Connector 3"/>
            <p:cNvCxnSpPr>
              <a:stCxn id="9" idx="3"/>
              <a:endCxn id="10" idx="7"/>
            </p:cNvCxnSpPr>
            <p:nvPr/>
          </p:nvCxnSpPr>
          <p:spPr>
            <a:xfrm rot="5400000">
              <a:off x="3409389" y="18853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>
              <a:stCxn id="10" idx="3"/>
              <a:endCxn id="15" idx="7"/>
            </p:cNvCxnSpPr>
            <p:nvPr/>
          </p:nvCxnSpPr>
          <p:spPr>
            <a:xfrm rot="5400000">
              <a:off x="1656789" y="39427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10" idx="5"/>
              <a:endCxn id="16" idx="1"/>
            </p:cNvCxnSpPr>
            <p:nvPr/>
          </p:nvCxnSpPr>
          <p:spPr>
            <a:xfrm rot="16200000" flipH="1">
              <a:off x="3142689" y="39046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9" idx="5"/>
              <a:endCxn id="11" idx="1"/>
            </p:cNvCxnSpPr>
            <p:nvPr/>
          </p:nvCxnSpPr>
          <p:spPr>
            <a:xfrm rot="16200000" flipH="1">
              <a:off x="5504889" y="17710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495800" y="12192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514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705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10668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0386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80792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do you know where to add?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in the first open spot on the bottom level of the tree, moving from left to right</a:t>
            </a:r>
          </a:p>
          <a:p>
            <a:r>
              <a:rPr lang="en-US" dirty="0"/>
              <a:t>If the bottom level of the tree is full, start a new level</a:t>
            </a:r>
          </a:p>
        </p:txBody>
      </p:sp>
    </p:spTree>
    <p:extLst>
      <p:ext uri="{BB962C8B-B14F-4D97-AF65-F5344CB8AC3E}">
        <p14:creationId xmlns:p14="http://schemas.microsoft.com/office/powerpoint/2010/main" val="293987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0" y="1783560"/>
            <a:ext cx="3505200" cy="45720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next open spot is left of 3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90800" y="1752600"/>
            <a:ext cx="6553200" cy="4495800"/>
            <a:chOff x="1066800" y="1219200"/>
            <a:chExt cx="6553200" cy="4495800"/>
          </a:xfrm>
        </p:grpSpPr>
        <p:cxnSp>
          <p:nvCxnSpPr>
            <p:cNvPr id="5" name="Straight Arrow Connector 4"/>
            <p:cNvCxnSpPr>
              <a:stCxn id="10" idx="3"/>
              <a:endCxn id="11" idx="7"/>
            </p:cNvCxnSpPr>
            <p:nvPr/>
          </p:nvCxnSpPr>
          <p:spPr>
            <a:xfrm rot="5400000">
              <a:off x="3409389" y="18853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11" idx="3"/>
              <a:endCxn id="13" idx="7"/>
            </p:cNvCxnSpPr>
            <p:nvPr/>
          </p:nvCxnSpPr>
          <p:spPr>
            <a:xfrm rot="5400000">
              <a:off x="1656789" y="39427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1" idx="5"/>
              <a:endCxn id="14" idx="1"/>
            </p:cNvCxnSpPr>
            <p:nvPr/>
          </p:nvCxnSpPr>
          <p:spPr>
            <a:xfrm rot="16200000" flipH="1">
              <a:off x="3142689" y="39046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10" idx="5"/>
              <a:endCxn id="12" idx="1"/>
            </p:cNvCxnSpPr>
            <p:nvPr/>
          </p:nvCxnSpPr>
          <p:spPr>
            <a:xfrm rot="16200000" flipH="1">
              <a:off x="5504889" y="17710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4495800" y="12192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2514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6705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10668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40386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079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 no!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90800" y="1752600"/>
            <a:ext cx="6553200" cy="4495800"/>
            <a:chOff x="1066800" y="1219200"/>
            <a:chExt cx="6553200" cy="4495800"/>
          </a:xfrm>
        </p:grpSpPr>
        <p:cxnSp>
          <p:nvCxnSpPr>
            <p:cNvPr id="5" name="Straight Arrow Connector 4"/>
            <p:cNvCxnSpPr>
              <a:stCxn id="9" idx="3"/>
              <a:endCxn id="10" idx="7"/>
            </p:cNvCxnSpPr>
            <p:nvPr/>
          </p:nvCxnSpPr>
          <p:spPr>
            <a:xfrm rot="5400000">
              <a:off x="3409389" y="18853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10" idx="3"/>
              <a:endCxn id="12" idx="7"/>
            </p:cNvCxnSpPr>
            <p:nvPr/>
          </p:nvCxnSpPr>
          <p:spPr>
            <a:xfrm rot="5400000">
              <a:off x="1656789" y="39427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0" idx="5"/>
              <a:endCxn id="13" idx="1"/>
            </p:cNvCxnSpPr>
            <p:nvPr/>
          </p:nvCxnSpPr>
          <p:spPr>
            <a:xfrm rot="16200000" flipH="1">
              <a:off x="3142689" y="39046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9" idx="5"/>
              <a:endCxn id="11" idx="1"/>
            </p:cNvCxnSpPr>
            <p:nvPr/>
          </p:nvCxnSpPr>
          <p:spPr>
            <a:xfrm rot="16200000" flipH="1">
              <a:off x="5504889" y="17710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495800" y="12192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514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705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668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40386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grpSp>
        <p:nvGrpSpPr>
          <p:cNvPr id="16" name="Group 17"/>
          <p:cNvGrpSpPr/>
          <p:nvPr/>
        </p:nvGrpSpPr>
        <p:grpSpPr>
          <a:xfrm>
            <a:off x="6858001" y="4285690"/>
            <a:ext cx="1505511" cy="1962711"/>
            <a:chOff x="5334000" y="4133289"/>
            <a:chExt cx="1505511" cy="1962711"/>
          </a:xfrm>
        </p:grpSpPr>
        <p:sp>
          <p:nvSpPr>
            <p:cNvPr id="14" name="Oval 13"/>
            <p:cNvSpPr/>
            <p:nvPr/>
          </p:nvSpPr>
          <p:spPr>
            <a:xfrm>
              <a:off x="5334000" y="5181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15</a:t>
              </a:r>
            </a:p>
          </p:txBody>
        </p:sp>
        <p:cxnSp>
          <p:nvCxnSpPr>
            <p:cNvPr id="15" name="Straight Arrow Connector 14"/>
            <p:cNvCxnSpPr>
              <a:stCxn id="11" idx="3"/>
              <a:endCxn id="14" idx="7"/>
            </p:cNvCxnSpPr>
            <p:nvPr/>
          </p:nvCxnSpPr>
          <p:spPr>
            <a:xfrm rot="5400000">
              <a:off x="5885889" y="4361889"/>
              <a:ext cx="1182222" cy="7250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83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an add, bubble up</a:t>
            </a:r>
          </a:p>
        </p:txBody>
      </p:sp>
      <p:grpSp>
        <p:nvGrpSpPr>
          <p:cNvPr id="4" name="Group 16"/>
          <p:cNvGrpSpPr/>
          <p:nvPr/>
        </p:nvGrpSpPr>
        <p:grpSpPr>
          <a:xfrm>
            <a:off x="2590800" y="1752600"/>
            <a:ext cx="6553200" cy="4495800"/>
            <a:chOff x="1066800" y="1524000"/>
            <a:chExt cx="6553200" cy="4495800"/>
          </a:xfrm>
        </p:grpSpPr>
        <p:cxnSp>
          <p:nvCxnSpPr>
            <p:cNvPr id="5" name="Straight Arrow Connector 4"/>
            <p:cNvCxnSpPr>
              <a:stCxn id="9" idx="3"/>
              <a:endCxn id="10" idx="7"/>
            </p:cNvCxnSpPr>
            <p:nvPr/>
          </p:nvCxnSpPr>
          <p:spPr>
            <a:xfrm rot="5400000">
              <a:off x="3409389" y="21901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10" idx="3"/>
              <a:endCxn id="12" idx="7"/>
            </p:cNvCxnSpPr>
            <p:nvPr/>
          </p:nvCxnSpPr>
          <p:spPr>
            <a:xfrm rot="5400000">
              <a:off x="1656789" y="42475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0" idx="5"/>
              <a:endCxn id="13" idx="1"/>
            </p:cNvCxnSpPr>
            <p:nvPr/>
          </p:nvCxnSpPr>
          <p:spPr>
            <a:xfrm rot="16200000" flipH="1">
              <a:off x="3142689" y="42094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9" idx="5"/>
              <a:endCxn id="11" idx="1"/>
            </p:cNvCxnSpPr>
            <p:nvPr/>
          </p:nvCxnSpPr>
          <p:spPr>
            <a:xfrm rot="16200000" flipH="1">
              <a:off x="5504889" y="20758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495800" y="15240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514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705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668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40386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54102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15</a:t>
              </a:r>
            </a:p>
          </p:txBody>
        </p:sp>
        <p:cxnSp>
          <p:nvCxnSpPr>
            <p:cNvPr id="16" name="Straight Arrow Connector 15"/>
            <p:cNvCxnSpPr>
              <a:stCxn id="11" idx="3"/>
              <a:endCxn id="15" idx="7"/>
            </p:cNvCxnSpPr>
            <p:nvPr/>
          </p:nvCxnSpPr>
          <p:spPr>
            <a:xfrm rot="5400000">
              <a:off x="5923989" y="4323789"/>
              <a:ext cx="1182222" cy="6488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29"/>
          <p:cNvGrpSpPr/>
          <p:nvPr/>
        </p:nvGrpSpPr>
        <p:grpSpPr>
          <a:xfrm>
            <a:off x="2590800" y="1752600"/>
            <a:ext cx="6553200" cy="4495800"/>
            <a:chOff x="1066800" y="1524000"/>
            <a:chExt cx="6553200" cy="4495800"/>
          </a:xfrm>
        </p:grpSpPr>
        <p:cxnSp>
          <p:nvCxnSpPr>
            <p:cNvPr id="31" name="Straight Arrow Connector 30"/>
            <p:cNvCxnSpPr>
              <a:stCxn id="35" idx="3"/>
              <a:endCxn id="36" idx="7"/>
            </p:cNvCxnSpPr>
            <p:nvPr/>
          </p:nvCxnSpPr>
          <p:spPr>
            <a:xfrm rot="5400000">
              <a:off x="3409389" y="21901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6" idx="3"/>
              <a:endCxn id="38" idx="7"/>
            </p:cNvCxnSpPr>
            <p:nvPr/>
          </p:nvCxnSpPr>
          <p:spPr>
            <a:xfrm rot="5400000">
              <a:off x="1656789" y="42475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6" idx="5"/>
              <a:endCxn id="39" idx="1"/>
            </p:cNvCxnSpPr>
            <p:nvPr/>
          </p:nvCxnSpPr>
          <p:spPr>
            <a:xfrm rot="16200000" flipH="1">
              <a:off x="3142689" y="42094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35" idx="5"/>
              <a:endCxn id="37" idx="1"/>
            </p:cNvCxnSpPr>
            <p:nvPr/>
          </p:nvCxnSpPr>
          <p:spPr>
            <a:xfrm rot="16200000" flipH="1">
              <a:off x="5504889" y="20758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4495800" y="15240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2514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6705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15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10668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39" name="Oval 38"/>
            <p:cNvSpPr/>
            <p:nvPr/>
          </p:nvSpPr>
          <p:spPr>
            <a:xfrm>
              <a:off x="40386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54102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cxnSp>
          <p:nvCxnSpPr>
            <p:cNvPr id="41" name="Straight Arrow Connector 40"/>
            <p:cNvCxnSpPr>
              <a:stCxn id="37" idx="3"/>
              <a:endCxn id="40" idx="7"/>
            </p:cNvCxnSpPr>
            <p:nvPr/>
          </p:nvCxnSpPr>
          <p:spPr>
            <a:xfrm rot="5400000">
              <a:off x="5923989" y="4323789"/>
              <a:ext cx="1182222" cy="6488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41"/>
          <p:cNvGrpSpPr/>
          <p:nvPr/>
        </p:nvGrpSpPr>
        <p:grpSpPr>
          <a:xfrm>
            <a:off x="2590800" y="1752600"/>
            <a:ext cx="6553200" cy="4495800"/>
            <a:chOff x="1066800" y="1524000"/>
            <a:chExt cx="6553200" cy="4495800"/>
          </a:xfrm>
        </p:grpSpPr>
        <p:cxnSp>
          <p:nvCxnSpPr>
            <p:cNvPr id="43" name="Straight Arrow Connector 42"/>
            <p:cNvCxnSpPr>
              <a:stCxn id="47" idx="3"/>
              <a:endCxn id="48" idx="7"/>
            </p:cNvCxnSpPr>
            <p:nvPr/>
          </p:nvCxnSpPr>
          <p:spPr>
            <a:xfrm rot="5400000">
              <a:off x="3409389" y="21901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8" idx="3"/>
              <a:endCxn id="50" idx="7"/>
            </p:cNvCxnSpPr>
            <p:nvPr/>
          </p:nvCxnSpPr>
          <p:spPr>
            <a:xfrm rot="5400000">
              <a:off x="1656789" y="42475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8" idx="5"/>
              <a:endCxn id="51" idx="1"/>
            </p:cNvCxnSpPr>
            <p:nvPr/>
          </p:nvCxnSpPr>
          <p:spPr>
            <a:xfrm rot="16200000" flipH="1">
              <a:off x="3142689" y="42094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7" idx="5"/>
              <a:endCxn id="49" idx="1"/>
            </p:cNvCxnSpPr>
            <p:nvPr/>
          </p:nvCxnSpPr>
          <p:spPr>
            <a:xfrm rot="16200000" flipH="1">
              <a:off x="5504889" y="20758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4495800" y="1524000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15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2514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6705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10668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40386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54102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cxnSp>
          <p:nvCxnSpPr>
            <p:cNvPr id="53" name="Straight Arrow Connector 52"/>
            <p:cNvCxnSpPr>
              <a:stCxn id="49" idx="3"/>
              <a:endCxn id="52" idx="7"/>
            </p:cNvCxnSpPr>
            <p:nvPr/>
          </p:nvCxnSpPr>
          <p:spPr>
            <a:xfrm rot="5400000">
              <a:off x="5923989" y="4323789"/>
              <a:ext cx="1182222" cy="6488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3002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Only the root can be deleted</a:t>
            </a:r>
          </a:p>
        </p:txBody>
      </p:sp>
      <p:cxnSp>
        <p:nvCxnSpPr>
          <p:cNvPr id="5" name="Straight Arrow Connector 4"/>
          <p:cNvCxnSpPr>
            <a:stCxn id="9" idx="3"/>
            <a:endCxn id="10" idx="7"/>
          </p:cNvCxnSpPr>
          <p:nvPr/>
        </p:nvCxnSpPr>
        <p:spPr>
          <a:xfrm rot="5400000">
            <a:off x="4933389" y="2418789"/>
            <a:ext cx="1106022" cy="13346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0" idx="3"/>
            <a:endCxn id="12" idx="7"/>
          </p:cNvCxnSpPr>
          <p:nvPr/>
        </p:nvCxnSpPr>
        <p:spPr>
          <a:xfrm rot="5400000">
            <a:off x="3180789" y="4476189"/>
            <a:ext cx="1182222" cy="8012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0" idx="5"/>
            <a:endCxn id="13" idx="1"/>
          </p:cNvCxnSpPr>
          <p:nvPr/>
        </p:nvCxnSpPr>
        <p:spPr>
          <a:xfrm rot="16200000" flipH="1">
            <a:off x="4666689" y="4438089"/>
            <a:ext cx="1182222" cy="8774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9" idx="5"/>
            <a:endCxn id="11" idx="1"/>
          </p:cNvCxnSpPr>
          <p:nvPr/>
        </p:nvCxnSpPr>
        <p:spPr>
          <a:xfrm rot="16200000" flipH="1">
            <a:off x="7028889" y="2304489"/>
            <a:ext cx="1106022" cy="156322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019800" y="1752600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</a:p>
        </p:txBody>
      </p:sp>
      <p:sp>
        <p:nvSpPr>
          <p:cNvPr id="10" name="Oval 9"/>
          <p:cNvSpPr/>
          <p:nvPr/>
        </p:nvSpPr>
        <p:spPr>
          <a:xfrm>
            <a:off x="4038600" y="3505200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</a:p>
        </p:txBody>
      </p:sp>
      <p:sp>
        <p:nvSpPr>
          <p:cNvPr id="11" name="Oval 10"/>
          <p:cNvSpPr/>
          <p:nvPr/>
        </p:nvSpPr>
        <p:spPr>
          <a:xfrm>
            <a:off x="8229600" y="3505200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</a:p>
        </p:txBody>
      </p:sp>
      <p:sp>
        <p:nvSpPr>
          <p:cNvPr id="12" name="Oval 11"/>
          <p:cNvSpPr/>
          <p:nvPr/>
        </p:nvSpPr>
        <p:spPr>
          <a:xfrm>
            <a:off x="2590800" y="5334000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0</a:t>
            </a:r>
          </a:p>
        </p:txBody>
      </p:sp>
      <p:sp>
        <p:nvSpPr>
          <p:cNvPr id="13" name="Oval 12"/>
          <p:cNvSpPr/>
          <p:nvPr/>
        </p:nvSpPr>
        <p:spPr>
          <a:xfrm>
            <a:off x="5562600" y="5334000"/>
            <a:ext cx="914400" cy="914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42835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987552" y="1755648"/>
            <a:ext cx="10696448" cy="68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4</a:t>
            </a:r>
          </a:p>
        </p:txBody>
      </p:sp>
    </p:spTree>
    <p:extLst>
      <p:ext uri="{BB962C8B-B14F-4D97-AF65-F5344CB8AC3E}">
        <p14:creationId xmlns:p14="http://schemas.microsoft.com/office/powerpoint/2010/main" val="22318581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Replace it with the “last” node</a:t>
            </a:r>
          </a:p>
        </p:txBody>
      </p:sp>
      <p:grpSp>
        <p:nvGrpSpPr>
          <p:cNvPr id="4" name="Group 13"/>
          <p:cNvGrpSpPr/>
          <p:nvPr/>
        </p:nvGrpSpPr>
        <p:grpSpPr>
          <a:xfrm>
            <a:off x="2590800" y="2514601"/>
            <a:ext cx="6553200" cy="3715311"/>
            <a:chOff x="1066800" y="2304489"/>
            <a:chExt cx="6553200" cy="3715311"/>
          </a:xfrm>
        </p:grpSpPr>
        <p:cxnSp>
          <p:nvCxnSpPr>
            <p:cNvPr id="5" name="Straight Arrow Connector 4"/>
            <p:cNvCxnSpPr>
              <a:endCxn id="10" idx="7"/>
            </p:cNvCxnSpPr>
            <p:nvPr/>
          </p:nvCxnSpPr>
          <p:spPr>
            <a:xfrm rot="5400000">
              <a:off x="3409389" y="21901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10" idx="3"/>
              <a:endCxn id="12" idx="7"/>
            </p:cNvCxnSpPr>
            <p:nvPr/>
          </p:nvCxnSpPr>
          <p:spPr>
            <a:xfrm rot="5400000">
              <a:off x="1656789" y="42475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0" idx="5"/>
              <a:endCxn id="13" idx="1"/>
            </p:cNvCxnSpPr>
            <p:nvPr/>
          </p:nvCxnSpPr>
          <p:spPr>
            <a:xfrm rot="16200000" flipH="1">
              <a:off x="3142689" y="42094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endCxn id="11" idx="1"/>
            </p:cNvCxnSpPr>
            <p:nvPr/>
          </p:nvCxnSpPr>
          <p:spPr>
            <a:xfrm rot="16200000" flipH="1">
              <a:off x="5504889" y="20758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2514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705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668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40386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grpSp>
        <p:nvGrpSpPr>
          <p:cNvPr id="9" name="Group 14"/>
          <p:cNvGrpSpPr/>
          <p:nvPr/>
        </p:nvGrpSpPr>
        <p:grpSpPr>
          <a:xfrm>
            <a:off x="2590800" y="1752601"/>
            <a:ext cx="6553200" cy="4477311"/>
            <a:chOff x="1066800" y="1542489"/>
            <a:chExt cx="6553200" cy="4477311"/>
          </a:xfrm>
        </p:grpSpPr>
        <p:cxnSp>
          <p:nvCxnSpPr>
            <p:cNvPr id="16" name="Straight Arrow Connector 15"/>
            <p:cNvCxnSpPr>
              <a:endCxn id="20" idx="7"/>
            </p:cNvCxnSpPr>
            <p:nvPr/>
          </p:nvCxnSpPr>
          <p:spPr>
            <a:xfrm rot="5400000">
              <a:off x="3409389" y="21901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20" idx="3"/>
              <a:endCxn id="22" idx="7"/>
            </p:cNvCxnSpPr>
            <p:nvPr/>
          </p:nvCxnSpPr>
          <p:spPr>
            <a:xfrm rot="5400000">
              <a:off x="1656789" y="42475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21" idx="1"/>
            </p:cNvCxnSpPr>
            <p:nvPr/>
          </p:nvCxnSpPr>
          <p:spPr>
            <a:xfrm rot="16200000" flipH="1">
              <a:off x="5504889" y="20758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2514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10668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4495800" y="1542489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317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Then, bubble down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90800" y="1752601"/>
            <a:ext cx="6553200" cy="4477311"/>
            <a:chOff x="1066800" y="1542489"/>
            <a:chExt cx="6553200" cy="4477311"/>
          </a:xfrm>
        </p:grpSpPr>
        <p:cxnSp>
          <p:nvCxnSpPr>
            <p:cNvPr id="5" name="Straight Arrow Connector 4"/>
            <p:cNvCxnSpPr>
              <a:endCxn id="8" idx="7"/>
            </p:cNvCxnSpPr>
            <p:nvPr/>
          </p:nvCxnSpPr>
          <p:spPr>
            <a:xfrm rot="5400000">
              <a:off x="3409389" y="21901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8" idx="3"/>
              <a:endCxn id="10" idx="7"/>
            </p:cNvCxnSpPr>
            <p:nvPr/>
          </p:nvCxnSpPr>
          <p:spPr>
            <a:xfrm rot="5400000">
              <a:off x="1656789" y="42475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endCxn id="9" idx="1"/>
            </p:cNvCxnSpPr>
            <p:nvPr/>
          </p:nvCxnSpPr>
          <p:spPr>
            <a:xfrm rot="16200000" flipH="1">
              <a:off x="5504889" y="20758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2514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705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10668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4495800" y="1542489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590800" y="1752601"/>
            <a:ext cx="6553200" cy="4477311"/>
            <a:chOff x="1066800" y="1542489"/>
            <a:chExt cx="6553200" cy="4477311"/>
          </a:xfrm>
        </p:grpSpPr>
        <p:cxnSp>
          <p:nvCxnSpPr>
            <p:cNvPr id="13" name="Straight Arrow Connector 12"/>
            <p:cNvCxnSpPr>
              <a:endCxn id="16" idx="7"/>
            </p:cNvCxnSpPr>
            <p:nvPr/>
          </p:nvCxnSpPr>
          <p:spPr>
            <a:xfrm rot="5400000">
              <a:off x="3409389" y="21901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6" idx="3"/>
              <a:endCxn id="18" idx="7"/>
            </p:cNvCxnSpPr>
            <p:nvPr/>
          </p:nvCxnSpPr>
          <p:spPr>
            <a:xfrm rot="5400000">
              <a:off x="1656789" y="42475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endCxn id="17" idx="1"/>
            </p:cNvCxnSpPr>
            <p:nvPr/>
          </p:nvCxnSpPr>
          <p:spPr>
            <a:xfrm rot="16200000" flipH="1">
              <a:off x="5504889" y="20758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2514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6705600" y="3276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1066800" y="51054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4495800" y="1542489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78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Heaps only have:</a:t>
            </a:r>
          </a:p>
          <a:p>
            <a:pPr lvl="1"/>
            <a:r>
              <a:rPr lang="en-US" dirty="0"/>
              <a:t>Add</a:t>
            </a:r>
          </a:p>
          <a:p>
            <a:pPr lvl="1"/>
            <a:r>
              <a:rPr lang="en-US" dirty="0"/>
              <a:t>Remove Largest</a:t>
            </a:r>
          </a:p>
          <a:p>
            <a:pPr lvl="1"/>
            <a:r>
              <a:rPr lang="en-US" dirty="0"/>
              <a:t>Get Largest</a:t>
            </a:r>
          </a:p>
          <a:p>
            <a:r>
              <a:rPr lang="en-US" dirty="0"/>
              <a:t>Which cost:</a:t>
            </a:r>
          </a:p>
          <a:p>
            <a:pPr lvl="1"/>
            <a:r>
              <a:rPr lang="en-US" dirty="0"/>
              <a:t>Add:			O(log </a:t>
            </a:r>
            <a:r>
              <a:rPr lang="en-US" b="1" i="1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Remove Largest:	O(log </a:t>
            </a:r>
            <a:r>
              <a:rPr lang="en-US" b="1" i="1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Get Largest:		O(1)</a:t>
            </a:r>
          </a:p>
          <a:p>
            <a:r>
              <a:rPr lang="en-US" dirty="0"/>
              <a:t>Heaps are a perfect data structure for a priority queue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1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implement a heap with a (dynamic) array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left child of element </a:t>
            </a:r>
            <a:r>
              <a:rPr lang="en-US" b="1" i="1" dirty="0" err="1"/>
              <a:t>i</a:t>
            </a:r>
            <a:r>
              <a:rPr lang="en-US" dirty="0"/>
              <a:t> is at 2</a:t>
            </a:r>
            <a:r>
              <a:rPr lang="en-US" b="1" i="1" dirty="0"/>
              <a:t>i</a:t>
            </a:r>
            <a:r>
              <a:rPr lang="en-US" dirty="0"/>
              <a:t> + 1</a:t>
            </a:r>
          </a:p>
          <a:p>
            <a:r>
              <a:rPr lang="en-US" dirty="0"/>
              <a:t>The right child of element </a:t>
            </a:r>
            <a:r>
              <a:rPr lang="en-US" b="1" i="1" dirty="0" err="1"/>
              <a:t>i</a:t>
            </a:r>
            <a:r>
              <a:rPr lang="en-US" dirty="0"/>
              <a:t> is at 2</a:t>
            </a:r>
            <a:r>
              <a:rPr lang="en-US" b="1" i="1" dirty="0"/>
              <a:t>i</a:t>
            </a:r>
            <a:r>
              <a:rPr lang="en-US" dirty="0"/>
              <a:t> + 2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133601" y="2286000"/>
            <a:ext cx="3998563" cy="2743200"/>
            <a:chOff x="1066800" y="1219200"/>
            <a:chExt cx="6553200" cy="4495800"/>
          </a:xfrm>
        </p:grpSpPr>
        <p:cxnSp>
          <p:nvCxnSpPr>
            <p:cNvPr id="5" name="Straight Arrow Connector 4"/>
            <p:cNvCxnSpPr>
              <a:stCxn id="9" idx="3"/>
              <a:endCxn id="10" idx="7"/>
            </p:cNvCxnSpPr>
            <p:nvPr/>
          </p:nvCxnSpPr>
          <p:spPr>
            <a:xfrm rot="5400000">
              <a:off x="3409389" y="1885389"/>
              <a:ext cx="1106022" cy="13346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stCxn id="10" idx="3"/>
              <a:endCxn id="12" idx="7"/>
            </p:cNvCxnSpPr>
            <p:nvPr/>
          </p:nvCxnSpPr>
          <p:spPr>
            <a:xfrm rot="5400000">
              <a:off x="1656789" y="3942789"/>
              <a:ext cx="1182222" cy="801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stCxn id="10" idx="5"/>
              <a:endCxn id="13" idx="1"/>
            </p:cNvCxnSpPr>
            <p:nvPr/>
          </p:nvCxnSpPr>
          <p:spPr>
            <a:xfrm rot="16200000" flipH="1">
              <a:off x="3142689" y="3904689"/>
              <a:ext cx="1182222" cy="8774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9" idx="5"/>
              <a:endCxn id="11" idx="1"/>
            </p:cNvCxnSpPr>
            <p:nvPr/>
          </p:nvCxnSpPr>
          <p:spPr>
            <a:xfrm rot="16200000" flipH="1">
              <a:off x="5504889" y="1771089"/>
              <a:ext cx="1106022" cy="1563222"/>
            </a:xfrm>
            <a:prstGeom prst="straightConnector1">
              <a:avLst/>
            </a:prstGeom>
            <a:ln w="381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495800" y="12192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10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514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9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705600" y="29718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3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668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0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4038600" y="4800600"/>
              <a:ext cx="914400" cy="914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/>
                <a:t>1</a:t>
              </a:r>
            </a:p>
          </p:txBody>
        </p:sp>
      </p:grpSp>
      <p:grpSp>
        <p:nvGrpSpPr>
          <p:cNvPr id="19" name="Group 25"/>
          <p:cNvGrpSpPr/>
          <p:nvPr/>
        </p:nvGrpSpPr>
        <p:grpSpPr>
          <a:xfrm>
            <a:off x="6705600" y="3200400"/>
            <a:ext cx="3810000" cy="1600200"/>
            <a:chOff x="5029200" y="3200400"/>
            <a:chExt cx="3810000" cy="1600200"/>
          </a:xfrm>
        </p:grpSpPr>
        <p:grpSp>
          <p:nvGrpSpPr>
            <p:cNvPr id="20" name="Group 18"/>
            <p:cNvGrpSpPr/>
            <p:nvPr/>
          </p:nvGrpSpPr>
          <p:grpSpPr>
            <a:xfrm>
              <a:off x="5029200" y="3200400"/>
              <a:ext cx="3810000" cy="762000"/>
              <a:chOff x="5029200" y="4038600"/>
              <a:chExt cx="2286000" cy="4572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5029200" y="40386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10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486400" y="40386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9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5943600" y="40386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3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400800" y="40386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0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858000" y="4038600"/>
                <a:ext cx="457200" cy="4572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/>
                  <a:t>1</a:t>
                </a:r>
              </a:p>
            </p:txBody>
          </p:sp>
        </p:grpSp>
        <p:grpSp>
          <p:nvGrpSpPr>
            <p:cNvPr id="26" name="Group 19"/>
            <p:cNvGrpSpPr/>
            <p:nvPr/>
          </p:nvGrpSpPr>
          <p:grpSpPr>
            <a:xfrm>
              <a:off x="5029200" y="4038600"/>
              <a:ext cx="3810000" cy="762000"/>
              <a:chOff x="5029200" y="4038600"/>
              <a:chExt cx="2286000" cy="457200"/>
            </a:xfrm>
            <a:noFill/>
          </p:grpSpPr>
          <p:sp>
            <p:nvSpPr>
              <p:cNvPr id="21" name="Rectangle 20"/>
              <p:cNvSpPr/>
              <p:nvPr/>
            </p:nvSpPr>
            <p:spPr>
              <a:xfrm>
                <a:off x="5029200" y="4038600"/>
                <a:ext cx="4572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Courier New" pitchFamily="49" charset="0"/>
                    <a:cs typeface="Courier New" pitchFamily="49" charset="0"/>
                  </a:rPr>
                  <a:t>0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486400" y="4038600"/>
                <a:ext cx="4572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Courier New" pitchFamily="49" charset="0"/>
                    <a:cs typeface="Courier New" pitchFamily="49" charset="0"/>
                  </a:rPr>
                  <a:t>1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943600" y="4038600"/>
                <a:ext cx="4572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Courier New" pitchFamily="49" charset="0"/>
                    <a:cs typeface="Courier New" pitchFamily="49" charset="0"/>
                  </a:rPr>
                  <a:t>2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400800" y="4038600"/>
                <a:ext cx="4572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Courier New" pitchFamily="49" charset="0"/>
                    <a:cs typeface="Courier New" pitchFamily="49" charset="0"/>
                  </a:rPr>
                  <a:t>3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858000" y="4038600"/>
                <a:ext cx="457200" cy="4572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Courier New" pitchFamily="49" charset="0"/>
                    <a:cs typeface="Courier New" pitchFamily="49" charset="0"/>
                  </a:rPr>
                  <a:t>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3178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Tries</a:t>
            </a:r>
          </a:p>
        </p:txBody>
      </p:sp>
    </p:spTree>
    <p:extLst>
      <p:ext uri="{BB962C8B-B14F-4D97-AF65-F5344CB8AC3E}">
        <p14:creationId xmlns:p14="http://schemas.microsoft.com/office/powerpoint/2010/main" val="28974052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Storing strings (of anything)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can use a (non-binary) tree to record strings implicitly where each link corresponds to the next letter in the string</a:t>
            </a:r>
          </a:p>
          <a:p>
            <a:r>
              <a:rPr lang="en-US" dirty="0"/>
              <a:t>Let's store:</a:t>
            </a:r>
          </a:p>
          <a:p>
            <a:pPr lvl="1"/>
            <a:r>
              <a:rPr lang="en-US" dirty="0"/>
              <a:t>10</a:t>
            </a:r>
          </a:p>
          <a:p>
            <a:pPr lvl="1"/>
            <a:r>
              <a:rPr lang="en-US" dirty="0"/>
              <a:t>102</a:t>
            </a:r>
          </a:p>
          <a:p>
            <a:pPr lvl="1"/>
            <a:r>
              <a:rPr lang="en-US" dirty="0"/>
              <a:t>103</a:t>
            </a:r>
          </a:p>
          <a:p>
            <a:pPr lvl="1"/>
            <a:r>
              <a:rPr lang="en-US" dirty="0"/>
              <a:t>10224</a:t>
            </a:r>
          </a:p>
          <a:p>
            <a:pPr lvl="1"/>
            <a:r>
              <a:rPr lang="en-US" dirty="0"/>
              <a:t>305</a:t>
            </a:r>
          </a:p>
          <a:p>
            <a:pPr lvl="1"/>
            <a:r>
              <a:rPr lang="en-US" dirty="0"/>
              <a:t>305678</a:t>
            </a:r>
          </a:p>
          <a:p>
            <a:pPr lvl="1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3685310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</p:spTree>
    <p:extLst>
      <p:ext uri="{BB962C8B-B14F-4D97-AF65-F5344CB8AC3E}">
        <p14:creationId xmlns:p14="http://schemas.microsoft.com/office/powerpoint/2010/main" val="35824095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no next time!</a:t>
            </a:r>
          </a:p>
        </p:txBody>
      </p:sp>
    </p:spTree>
    <p:extLst>
      <p:ext uri="{BB962C8B-B14F-4D97-AF65-F5344CB8AC3E}">
        <p14:creationId xmlns:p14="http://schemas.microsoft.com/office/powerpoint/2010/main" val="3980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/>
          <a:lstStyle/>
          <a:p>
            <a:r>
              <a:rPr lang="en-US" b="1" dirty="0"/>
              <a:t>Fill out course evaluations!</a:t>
            </a:r>
          </a:p>
          <a:p>
            <a:r>
              <a:rPr lang="en-US" b="1" dirty="0"/>
              <a:t>Finish Project 4</a:t>
            </a:r>
          </a:p>
          <a:p>
            <a:pPr lvl="1"/>
            <a:r>
              <a:rPr lang="en-US" b="1" dirty="0"/>
              <a:t>Due tonight!</a:t>
            </a:r>
          </a:p>
          <a:p>
            <a:r>
              <a:rPr lang="en-US" b="1" dirty="0"/>
              <a:t>Study for final exam</a:t>
            </a:r>
          </a:p>
          <a:p>
            <a:pPr lvl="1"/>
            <a:r>
              <a:rPr lang="en-US" b="1" dirty="0"/>
              <a:t>Friday, 12/05/2025 from 10:15 a.m. - 12:15 p.m.</a:t>
            </a:r>
          </a:p>
        </p:txBody>
      </p:sp>
    </p:spTree>
    <p:extLst>
      <p:ext uri="{BB962C8B-B14F-4D97-AF65-F5344CB8AC3E}">
        <p14:creationId xmlns:p14="http://schemas.microsoft.com/office/powerpoint/2010/main" val="376070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Questions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69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</p:spTree>
    <p:extLst>
      <p:ext uri="{BB962C8B-B14F-4D97-AF65-F5344CB8AC3E}">
        <p14:creationId xmlns:p14="http://schemas.microsoft.com/office/powerpoint/2010/main" val="53021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Edges</a:t>
            </a:r>
          </a:p>
          <a:p>
            <a:r>
              <a:rPr lang="en-US" dirty="0"/>
              <a:t>Nodes</a:t>
            </a:r>
          </a:p>
          <a:p>
            <a:r>
              <a:rPr lang="en-US" dirty="0"/>
              <a:t>Types</a:t>
            </a:r>
          </a:p>
          <a:p>
            <a:pPr lvl="1"/>
            <a:r>
              <a:rPr lang="en-US" dirty="0"/>
              <a:t>Undirected</a:t>
            </a:r>
          </a:p>
          <a:p>
            <a:pPr lvl="1"/>
            <a:r>
              <a:rPr lang="en-US" dirty="0"/>
              <a:t>Directed</a:t>
            </a:r>
          </a:p>
          <a:p>
            <a:pPr lvl="1"/>
            <a:r>
              <a:rPr lang="en-US" dirty="0" err="1"/>
              <a:t>Multigraphs</a:t>
            </a:r>
            <a:endParaRPr lang="en-US" dirty="0"/>
          </a:p>
          <a:p>
            <a:pPr lvl="1"/>
            <a:r>
              <a:rPr lang="en-US" dirty="0"/>
              <a:t>Weighted</a:t>
            </a:r>
          </a:p>
          <a:p>
            <a:pPr lvl="1"/>
            <a:r>
              <a:rPr lang="en-US" dirty="0"/>
              <a:t>Colored</a:t>
            </a:r>
          </a:p>
          <a:p>
            <a:pPr lvl="1"/>
            <a:r>
              <a:rPr lang="en-US" dirty="0"/>
              <a:t>Triangle inequality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17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Traversals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Depth First Search</a:t>
            </a:r>
          </a:p>
          <a:p>
            <a:pPr lvl="1"/>
            <a:r>
              <a:rPr lang="en-US" dirty="0"/>
              <a:t>Cycle detection</a:t>
            </a:r>
          </a:p>
          <a:p>
            <a:pPr lvl="1"/>
            <a:r>
              <a:rPr lang="en-US" dirty="0"/>
              <a:t>Connectivity</a:t>
            </a:r>
          </a:p>
          <a:p>
            <a:pPr lvl="1"/>
            <a:endParaRPr lang="en-US" dirty="0"/>
          </a:p>
          <a:p>
            <a:r>
              <a:rPr lang="en-US" dirty="0"/>
              <a:t>Breadth First Search</a:t>
            </a:r>
          </a:p>
        </p:txBody>
      </p:sp>
    </p:spTree>
    <p:extLst>
      <p:ext uri="{BB962C8B-B14F-4D97-AF65-F5344CB8AC3E}">
        <p14:creationId xmlns:p14="http://schemas.microsoft.com/office/powerpoint/2010/main" val="1647704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Dijkstra's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Start with two sets, </a:t>
            </a:r>
            <a:r>
              <a:rPr lang="en-US" b="1" i="1" dirty="0"/>
              <a:t>S</a:t>
            </a:r>
            <a:r>
              <a:rPr lang="en-US" dirty="0"/>
              <a:t> and </a:t>
            </a:r>
            <a:r>
              <a:rPr lang="en-US" b="1" i="1" dirty="0"/>
              <a:t>V</a:t>
            </a:r>
            <a:r>
              <a:rPr lang="en-US" dirty="0"/>
              <a:t>:</a:t>
            </a:r>
          </a:p>
          <a:p>
            <a:pPr lvl="1"/>
            <a:r>
              <a:rPr lang="en-US" b="1" i="1" dirty="0"/>
              <a:t>S</a:t>
            </a:r>
            <a:r>
              <a:rPr lang="en-US" dirty="0"/>
              <a:t> has the starting node in it</a:t>
            </a:r>
          </a:p>
          <a:p>
            <a:pPr lvl="1"/>
            <a:r>
              <a:rPr lang="en-US" b="1" i="1" dirty="0"/>
              <a:t>V</a:t>
            </a:r>
            <a:r>
              <a:rPr lang="en-US" dirty="0"/>
              <a:t> has everything else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Set the distance to all nodes in </a:t>
            </a:r>
            <a:r>
              <a:rPr lang="en-US" b="1" i="1" dirty="0"/>
              <a:t>V</a:t>
            </a:r>
            <a:r>
              <a:rPr lang="en-US" dirty="0"/>
              <a:t> to ∞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Find the node </a:t>
            </a:r>
            <a:r>
              <a:rPr lang="en-US" b="1" i="1" dirty="0"/>
              <a:t>u</a:t>
            </a:r>
            <a:r>
              <a:rPr lang="en-US" dirty="0"/>
              <a:t> in </a:t>
            </a:r>
            <a:r>
              <a:rPr lang="en-US" b="1" i="1" dirty="0"/>
              <a:t>V</a:t>
            </a:r>
            <a:r>
              <a:rPr lang="en-US" dirty="0"/>
              <a:t> with the smallest </a:t>
            </a:r>
            <a:r>
              <a:rPr lang="en-US" b="1" i="1" dirty="0"/>
              <a:t>d</a:t>
            </a:r>
            <a:r>
              <a:rPr lang="en-US" dirty="0"/>
              <a:t>(</a:t>
            </a:r>
            <a:r>
              <a:rPr lang="en-US" b="1" i="1" dirty="0"/>
              <a:t>u</a:t>
            </a:r>
            <a:r>
              <a:rPr lang="en-US" dirty="0"/>
              <a:t>)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For every neighbor </a:t>
            </a:r>
            <a:r>
              <a:rPr lang="en-US" b="1" i="1" dirty="0"/>
              <a:t>v</a:t>
            </a:r>
            <a:r>
              <a:rPr lang="en-US" dirty="0"/>
              <a:t> of </a:t>
            </a:r>
            <a:r>
              <a:rPr lang="en-US" b="1" i="1" dirty="0"/>
              <a:t>u</a:t>
            </a:r>
            <a:r>
              <a:rPr lang="en-US" dirty="0"/>
              <a:t> in V</a:t>
            </a:r>
          </a:p>
          <a:p>
            <a:pPr marL="1225296" lvl="2" indent="-457200">
              <a:buFont typeface="+mj-lt"/>
              <a:buAutoNum type="alphaLcParenR"/>
            </a:pPr>
            <a:r>
              <a:rPr lang="en-US" dirty="0"/>
              <a:t>If </a:t>
            </a:r>
            <a:r>
              <a:rPr lang="en-US" b="1" i="1" dirty="0"/>
              <a:t>d</a:t>
            </a:r>
            <a:r>
              <a:rPr lang="en-US" dirty="0"/>
              <a:t>(</a:t>
            </a:r>
            <a:r>
              <a:rPr lang="en-US" b="1" i="1" dirty="0"/>
              <a:t>v</a:t>
            </a:r>
            <a:r>
              <a:rPr lang="en-US" dirty="0"/>
              <a:t>) &gt; </a:t>
            </a:r>
            <a:r>
              <a:rPr lang="en-US" b="1" i="1" dirty="0"/>
              <a:t>d</a:t>
            </a:r>
            <a:r>
              <a:rPr lang="en-US" dirty="0"/>
              <a:t>(</a:t>
            </a:r>
            <a:r>
              <a:rPr lang="en-US" b="1" i="1" dirty="0"/>
              <a:t>u</a:t>
            </a:r>
            <a:r>
              <a:rPr lang="en-US" dirty="0"/>
              <a:t>) + </a:t>
            </a:r>
            <a:r>
              <a:rPr lang="en-US" b="1" i="1" dirty="0"/>
              <a:t>d</a:t>
            </a:r>
            <a:r>
              <a:rPr lang="en-US" dirty="0"/>
              <a:t>(</a:t>
            </a:r>
            <a:r>
              <a:rPr lang="en-US" b="1" i="1" dirty="0" err="1"/>
              <a:t>u</a:t>
            </a:r>
            <a:r>
              <a:rPr lang="en-US" dirty="0" err="1"/>
              <a:t>,</a:t>
            </a:r>
            <a:r>
              <a:rPr lang="en-US" b="1" i="1" dirty="0" err="1"/>
              <a:t>v</a:t>
            </a:r>
            <a:r>
              <a:rPr lang="en-US" dirty="0"/>
              <a:t>)</a:t>
            </a:r>
          </a:p>
          <a:p>
            <a:pPr marL="1225296" lvl="2" indent="-457200">
              <a:buFont typeface="+mj-lt"/>
              <a:buAutoNum type="alphaLcParenR"/>
            </a:pPr>
            <a:r>
              <a:rPr lang="en-US" dirty="0"/>
              <a:t>	Set </a:t>
            </a:r>
            <a:r>
              <a:rPr lang="en-US" b="1" i="1" dirty="0"/>
              <a:t>d</a:t>
            </a:r>
            <a:r>
              <a:rPr lang="en-US" dirty="0"/>
              <a:t>(</a:t>
            </a:r>
            <a:r>
              <a:rPr lang="en-US" b="1" i="1" dirty="0"/>
              <a:t>v</a:t>
            </a:r>
            <a:r>
              <a:rPr lang="en-US" dirty="0"/>
              <a:t>) = </a:t>
            </a:r>
            <a:r>
              <a:rPr lang="en-US" b="1" i="1" dirty="0"/>
              <a:t>d</a:t>
            </a:r>
            <a:r>
              <a:rPr lang="en-US" dirty="0"/>
              <a:t>(</a:t>
            </a:r>
            <a:r>
              <a:rPr lang="en-US" b="1" i="1" dirty="0"/>
              <a:t>u</a:t>
            </a:r>
            <a:r>
              <a:rPr lang="en-US" dirty="0"/>
              <a:t>) + </a:t>
            </a:r>
            <a:r>
              <a:rPr lang="en-US" b="1" i="1" dirty="0"/>
              <a:t>d</a:t>
            </a:r>
            <a:r>
              <a:rPr lang="en-US" dirty="0"/>
              <a:t>(</a:t>
            </a:r>
            <a:r>
              <a:rPr lang="en-US" b="1" i="1" dirty="0" err="1"/>
              <a:t>u</a:t>
            </a:r>
            <a:r>
              <a:rPr lang="en-US" dirty="0" err="1"/>
              <a:t>,</a:t>
            </a:r>
            <a:r>
              <a:rPr lang="en-US" b="1" i="1" dirty="0" err="1"/>
              <a:t>v</a:t>
            </a:r>
            <a:r>
              <a:rPr lang="en-US" dirty="0"/>
              <a:t>)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Move </a:t>
            </a:r>
            <a:r>
              <a:rPr lang="en-US" b="1" i="1" dirty="0"/>
              <a:t>u</a:t>
            </a:r>
            <a:r>
              <a:rPr lang="en-US" dirty="0"/>
              <a:t> from </a:t>
            </a:r>
            <a:r>
              <a:rPr lang="en-US" b="1" i="1" dirty="0"/>
              <a:t>V</a:t>
            </a:r>
            <a:r>
              <a:rPr lang="en-US" dirty="0"/>
              <a:t> to </a:t>
            </a:r>
            <a:r>
              <a:rPr lang="en-US" b="1" i="1" dirty="0"/>
              <a:t>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/>
              <a:t>If </a:t>
            </a:r>
            <a:r>
              <a:rPr lang="en-US" b="1" i="1" dirty="0"/>
              <a:t>V</a:t>
            </a:r>
            <a:r>
              <a:rPr lang="en-US" dirty="0"/>
              <a:t> is not empty, go back to Step 2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70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2503</TotalTime>
  <Words>1817</Words>
  <Application>Microsoft Office PowerPoint</Application>
  <PresentationFormat>Widescreen</PresentationFormat>
  <Paragraphs>344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2100</vt:lpstr>
      <vt:lpstr>Last time</vt:lpstr>
      <vt:lpstr>Questions?</vt:lpstr>
      <vt:lpstr>Project 4</vt:lpstr>
      <vt:lpstr>Student Questions</vt:lpstr>
      <vt:lpstr>Graphs</vt:lpstr>
      <vt:lpstr>Graphs</vt:lpstr>
      <vt:lpstr>Traversals</vt:lpstr>
      <vt:lpstr>Dijkstra's Algorithm</vt:lpstr>
      <vt:lpstr>Minimum Spanning Tree (MST)</vt:lpstr>
      <vt:lpstr>Euler paths and tours</vt:lpstr>
      <vt:lpstr>Bipartite graphs</vt:lpstr>
      <vt:lpstr>Maximum matching</vt:lpstr>
      <vt:lpstr>Matching algorithm</vt:lpstr>
      <vt:lpstr>NP-completeness</vt:lpstr>
      <vt:lpstr>B-trees</vt:lpstr>
      <vt:lpstr>Why B-trees?</vt:lpstr>
      <vt:lpstr>B-tree definition</vt:lpstr>
      <vt:lpstr>B-tree of order 4</vt:lpstr>
      <vt:lpstr>B-tree operations</vt:lpstr>
      <vt:lpstr>Variations</vt:lpstr>
      <vt:lpstr>Maximum flow</vt:lpstr>
      <vt:lpstr>Augmenting path</vt:lpstr>
      <vt:lpstr>Sorting</vt:lpstr>
      <vt:lpstr>Characteristics of a sort</vt:lpstr>
      <vt:lpstr>Insertion sort</vt:lpstr>
      <vt:lpstr>Merge sort algorithm</vt:lpstr>
      <vt:lpstr>Heap sort</vt:lpstr>
      <vt:lpstr>Quicksort</vt:lpstr>
      <vt:lpstr>Counting sort</vt:lpstr>
      <vt:lpstr>Radix sort</vt:lpstr>
      <vt:lpstr>Heaps</vt:lpstr>
      <vt:lpstr>Heaps</vt:lpstr>
      <vt:lpstr>Heap example</vt:lpstr>
      <vt:lpstr>How do you know where to add?</vt:lpstr>
      <vt:lpstr>New node</vt:lpstr>
      <vt:lpstr>Add 15</vt:lpstr>
      <vt:lpstr>After an add, bubble up</vt:lpstr>
      <vt:lpstr>Only the root can be deleted</vt:lpstr>
      <vt:lpstr>Replace it with the “last” node</vt:lpstr>
      <vt:lpstr>Then, bubble down</vt:lpstr>
      <vt:lpstr>Operations</vt:lpstr>
      <vt:lpstr>Array view</vt:lpstr>
      <vt:lpstr>Tries</vt:lpstr>
      <vt:lpstr>Storing strings (of anything)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387</cp:revision>
  <dcterms:created xsi:type="dcterms:W3CDTF">2009-08-24T20:26:10Z</dcterms:created>
  <dcterms:modified xsi:type="dcterms:W3CDTF">2025-12-03T16:44:11Z</dcterms:modified>
</cp:coreProperties>
</file>